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66" r:id="rId2"/>
  </p:sldMasterIdLst>
  <p:notesMasterIdLst>
    <p:notesMasterId r:id="rId68"/>
  </p:notesMasterIdLst>
  <p:sldIdLst>
    <p:sldId id="273" r:id="rId3"/>
    <p:sldId id="274" r:id="rId4"/>
    <p:sldId id="275" r:id="rId5"/>
    <p:sldId id="276" r:id="rId6"/>
    <p:sldId id="277" r:id="rId7"/>
    <p:sldId id="32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56" r:id="rId26"/>
    <p:sldId id="272" r:id="rId27"/>
    <p:sldId id="261" r:id="rId28"/>
    <p:sldId id="262" r:id="rId29"/>
    <p:sldId id="263" r:id="rId30"/>
    <p:sldId id="258" r:id="rId31"/>
    <p:sldId id="259" r:id="rId32"/>
    <p:sldId id="265" r:id="rId33"/>
    <p:sldId id="267" r:id="rId34"/>
    <p:sldId id="268" r:id="rId35"/>
    <p:sldId id="269" r:id="rId36"/>
    <p:sldId id="270" r:id="rId37"/>
    <p:sldId id="271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5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6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213165075313"/>
          <c:y val="2.3276498031407744E-2"/>
          <c:w val="0.871078667249927"/>
          <c:h val="0.93376475892559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41458999350123E-2"/>
                  <c:y val="-3.166059466447279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4-4750-9D71-0A4ACB54CE43}"/>
                </c:ext>
              </c:extLst>
            </c:dLbl>
            <c:dLbl>
              <c:idx val="1"/>
              <c:layout>
                <c:manualLayout>
                  <c:x val="-2.806753397736109E-2"/>
                  <c:y val="1.604575547459564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2955656.3</c:v>
                </c:pt>
                <c:pt idx="1">
                  <c:v>2957419.4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94-4750-9D71-0A4ACB54CE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940035162324797E-4"/>
                  <c:y val="1.507619383397982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94-4750-9D71-0A4ACB54CE43}"/>
                </c:ext>
              </c:extLst>
            </c:dLbl>
            <c:dLbl>
              <c:idx val="1"/>
              <c:layout>
                <c:manualLayout>
                  <c:x val="8.0768319782910606E-3"/>
                  <c:y val="1.798292004544208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3090263.4</c:v>
                </c:pt>
                <c:pt idx="1">
                  <c:v>2972203.1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94-4750-9D71-0A4ACB54CE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4.48861989266267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94-4750-9D71-0A4ACB54CE43}"/>
                </c:ext>
              </c:extLst>
            </c:dLbl>
            <c:dLbl>
              <c:idx val="1"/>
              <c:layout>
                <c:manualLayout>
                  <c:x val="-4.6296296296296294E-3"/>
                  <c:y val="1.15442387883332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-136421.6</c:v>
                </c:pt>
                <c:pt idx="1">
                  <c:v>-14783.7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94-4750-9D71-0A4ACB54CE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мун.долг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3846118902298E-3"/>
                  <c:y val="6.374818819289380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94-4750-9D71-0A4ACB54CE43}"/>
                </c:ext>
              </c:extLst>
            </c:dLbl>
            <c:dLbl>
              <c:idx val="1"/>
              <c:layout>
                <c:manualLayout>
                  <c:x val="-1.5432464705255461E-3"/>
                  <c:y val="7.172013946017941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311030.3</c:v>
                </c:pt>
                <c:pt idx="1">
                  <c:v>200210.8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94-4750-9D71-0A4ACB54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83648"/>
        <c:axId val="75885184"/>
      </c:barChart>
      <c:catAx>
        <c:axId val="7588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885184"/>
        <c:crosses val="autoZero"/>
        <c:auto val="1"/>
        <c:lblAlgn val="ctr"/>
        <c:lblOffset val="100"/>
        <c:noMultiLvlLbl val="0"/>
      </c:catAx>
      <c:valAx>
        <c:axId val="75885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75883648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83472456116396"/>
          <c:y val="0.95707766469721633"/>
          <c:w val="0.84233180101042282"/>
          <c:h val="4.29223353027836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91411731268994"/>
          <c:y val="2.0953030001861508E-2"/>
          <c:w val="0.74593601475491245"/>
          <c:h val="0.8890484277700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991205996663722E-3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9-4315-810E-3BEE3CF39758}"/>
                </c:ext>
              </c:extLst>
            </c:dLbl>
            <c:dLbl>
              <c:idx val="1"/>
              <c:layout>
                <c:manualLayout>
                  <c:x val="0"/>
                  <c:y val="8.0139581696624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9-4315-810E-3BEE3CF39758}"/>
                </c:ext>
              </c:extLst>
            </c:dLbl>
            <c:dLbl>
              <c:idx val="2"/>
              <c:layout>
                <c:manualLayout>
                  <c:x val="-1.099120599666352E-3"/>
                  <c:y val="-3.77127443278232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994890.9</c:v>
                </c:pt>
                <c:pt idx="1">
                  <c:v>1126304.8</c:v>
                </c:pt>
                <c:pt idx="2">
                  <c:v>1256471.1000000001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9-4315-810E-3BEE3CF39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982411993327041E-3"/>
                  <c:y val="1.5085097731129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F9-4315-810E-3BEE3CF39758}"/>
                </c:ext>
              </c:extLst>
            </c:dLbl>
            <c:dLbl>
              <c:idx val="1"/>
              <c:layout>
                <c:manualLayout>
                  <c:x val="-1.099120599666352E-3"/>
                  <c:y val="1.27280512106404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F9-4315-810E-3BEE3CF39758}"/>
                </c:ext>
              </c:extLst>
            </c:dLbl>
            <c:dLbl>
              <c:idx val="2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257420.4</c:v>
                </c:pt>
                <c:pt idx="1">
                  <c:v>237234.5</c:v>
                </c:pt>
                <c:pt idx="2">
                  <c:v>240123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F9-4315-810E-3BEE3CF397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728051210640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F9-4315-810E-3BEE3CF39758}"/>
                </c:ext>
              </c:extLst>
            </c:dLbl>
            <c:dLbl>
              <c:idx val="1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F9-4315-810E-3BEE3CF39758}"/>
                </c:ext>
              </c:extLst>
            </c:dLbl>
            <c:dLbl>
              <c:idx val="2"/>
              <c:layout>
                <c:manualLayout>
                  <c:x val="-4.3964823986654081E-3"/>
                  <c:y val="-1.414227912293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1091941.8999999999</c:v>
                </c:pt>
                <c:pt idx="1">
                  <c:v>1450619</c:v>
                </c:pt>
                <c:pt idx="2">
                  <c:v>1460824.7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DF9-4315-810E-3BEE3CF39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19872"/>
        <c:axId val="84792832"/>
      </c:barChart>
      <c:catAx>
        <c:axId val="8471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84792832"/>
        <c:crosses val="autoZero"/>
        <c:auto val="1"/>
        <c:lblAlgn val="ctr"/>
        <c:lblOffset val="100"/>
        <c:noMultiLvlLbl val="0"/>
      </c:catAx>
      <c:valAx>
        <c:axId val="847928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84719872"/>
        <c:crosses val="autoZero"/>
        <c:crossBetween val="between"/>
      </c:valAx>
      <c:spPr>
        <a:noFill/>
        <a:ln w="27211">
          <a:noFill/>
        </a:ln>
      </c:spPr>
    </c:plotArea>
    <c:legend>
      <c:legendPos val="r"/>
      <c:layout>
        <c:manualLayout>
          <c:xMode val="edge"/>
          <c:yMode val="edge"/>
          <c:x val="0.84937157996076396"/>
          <c:y val="0.2675722921943342"/>
          <c:w val="0.14952929943956966"/>
          <c:h val="0.5640227280313623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86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банковские кредиты</c:v>
                </c:pt>
                <c:pt idx="1">
                  <c:v>муниципальные гарантии</c:v>
                </c:pt>
                <c:pt idx="2">
                  <c:v>расходы на исполнение мун.гарантий</c:v>
                </c:pt>
                <c:pt idx="3">
                  <c:v>расходы на обслуживание мун.долга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160000</c:v>
                </c:pt>
                <c:pt idx="1">
                  <c:v>64350</c:v>
                </c:pt>
                <c:pt idx="2">
                  <c:v>8007.9</c:v>
                </c:pt>
                <c:pt idx="3">
                  <c:v>7472.8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1-4BB5-83ED-484DFBA791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банковские кредиты</c:v>
                </c:pt>
                <c:pt idx="1">
                  <c:v>муниципальные гарантии</c:v>
                </c:pt>
                <c:pt idx="2">
                  <c:v>расходы на исполнение мун.гарантий</c:v>
                </c:pt>
                <c:pt idx="3">
                  <c:v>расходы на обслуживание мун.долга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175000</c:v>
                </c:pt>
                <c:pt idx="1">
                  <c:v>32939.5</c:v>
                </c:pt>
                <c:pt idx="2">
                  <c:v>0</c:v>
                </c:pt>
                <c:pt idx="3">
                  <c:v>12220.8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1-4BB5-83ED-484DFBA791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банковские кредиты</c:v>
                </c:pt>
                <c:pt idx="1">
                  <c:v>муниципальные гарантии</c:v>
                </c:pt>
                <c:pt idx="2">
                  <c:v>расходы на исполнение мун.гарантий</c:v>
                </c:pt>
                <c:pt idx="3">
                  <c:v>расходы на обслуживание мун.долга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175000</c:v>
                </c:pt>
                <c:pt idx="1">
                  <c:v>25210.799999999999</c:v>
                </c:pt>
                <c:pt idx="2">
                  <c:v>0</c:v>
                </c:pt>
                <c:pt idx="3">
                  <c:v>13162.3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1-4BB5-83ED-484DFBA791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414848"/>
        <c:axId val="106416384"/>
      </c:barChart>
      <c:catAx>
        <c:axId val="1064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416384"/>
        <c:crosses val="autoZero"/>
        <c:auto val="1"/>
        <c:lblAlgn val="ctr"/>
        <c:lblOffset val="100"/>
        <c:noMultiLvlLbl val="0"/>
      </c:catAx>
      <c:valAx>
        <c:axId val="10641638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414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370511586690364E-2"/>
          <c:y val="6.7181663170463271E-2"/>
          <c:w val="0.64647856408274773"/>
          <c:h val="0.891385884455900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DA3-4FC8-88BF-F2DA5E137E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DA3-4FC8-88BF-F2DA5E137E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DA3-4FC8-88BF-F2DA5E137E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DA3-4FC8-88BF-F2DA5E137E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DA3-4FC8-88BF-F2DA5E137E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DA3-4FC8-88BF-F2DA5E137E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DA3-4FC8-88BF-F2DA5E137E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DA3-4FC8-88BF-F2DA5E137E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DA3-4FC8-88BF-F2DA5E137E3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DA3-4FC8-88BF-F2DA5E137E3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DA3-4FC8-88BF-F2DA5E137E3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DA3-4FC8-88BF-F2DA5E137E3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DA3-4FC8-88BF-F2DA5E137E3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8291B6F-6CB0-4A69-87CE-61450C88B4B6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A3-4FC8-88BF-F2DA5E137E3E}"/>
                </c:ext>
              </c:extLst>
            </c:dLbl>
            <c:dLbl>
              <c:idx val="1"/>
              <c:layout>
                <c:manualLayout>
                  <c:x val="1.4475159673401707E-2"/>
                  <c:y val="-4.5964276610297949E-2"/>
                </c:manualLayout>
              </c:layout>
              <c:tx>
                <c:rich>
                  <a:bodyPr/>
                  <a:lstStyle/>
                  <a:p>
                    <a:fld id="{9EF74EDF-A2F0-43DD-B4D0-2D61110E679A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A3-4FC8-88BF-F2DA5E137E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FB4977-CA0A-4E06-A1CF-A37E1602AF6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A3-4FC8-88BF-F2DA5E137E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1B01E1-372D-446F-8973-8F895E7FB6F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A3-4FC8-88BF-F2DA5E137E3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1FE523D-B201-4A2F-B88B-C5E6F8755BDF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DA3-4FC8-88BF-F2DA5E137E3E}"/>
                </c:ext>
              </c:extLst>
            </c:dLbl>
            <c:dLbl>
              <c:idx val="5"/>
              <c:layout>
                <c:manualLayout>
                  <c:x val="-8.5340027204295951E-3"/>
                  <c:y val="-0.10088603458283053"/>
                </c:manualLayout>
              </c:layout>
              <c:tx>
                <c:rich>
                  <a:bodyPr/>
                  <a:lstStyle/>
                  <a:p>
                    <a:fld id="{93FA52A6-174B-4FE5-80EC-51B62D2D744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DA3-4FC8-88BF-F2DA5E137E3E}"/>
                </c:ext>
              </c:extLst>
            </c:dLbl>
            <c:dLbl>
              <c:idx val="6"/>
              <c:layout>
                <c:manualLayout>
                  <c:x val="-1.5866395453894868E-2"/>
                  <c:y val="6.8576852287321063E-2"/>
                </c:manualLayout>
              </c:layout>
              <c:tx>
                <c:rich>
                  <a:bodyPr/>
                  <a:lstStyle/>
                  <a:p>
                    <a:fld id="{BA85CF9E-5C7D-4D5A-8D60-0B881E424D0D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DA3-4FC8-88BF-F2DA5E137E3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3C6297B-A1A4-4F2D-B2FC-D8029CC4E322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DA3-4FC8-88BF-F2DA5E137E3E}"/>
                </c:ext>
              </c:extLst>
            </c:dLbl>
            <c:dLbl>
              <c:idx val="8"/>
              <c:layout>
                <c:manualLayout>
                  <c:x val="-5.2728653248761151E-2"/>
                  <c:y val="-8.49171002591694E-3"/>
                </c:manualLayout>
              </c:layout>
              <c:tx>
                <c:rich>
                  <a:bodyPr/>
                  <a:lstStyle/>
                  <a:p>
                    <a:fld id="{60442D75-5EA7-4AC9-B4DC-21842FB744B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DA3-4FC8-88BF-F2DA5E137E3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D702BD1-568F-42A6-9BA5-F168868A54D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DA3-4FC8-88BF-F2DA5E137E3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D3B2DD6-A885-4427-ABD7-06C0C35176BD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6DA3-4FC8-88BF-F2DA5E137E3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C9253A7-CC00-47FB-B8CA-F70E43D6C65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6DA3-4FC8-88BF-F2DA5E137E3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D2102857-D6D3-43EF-9F68-68CAB2668BFC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6DA3-4FC8-88BF-F2DA5E137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</c:v>
                </c:pt>
                <c:pt idx="1">
                  <c:v>0.2</c:v>
                </c:pt>
                <c:pt idx="2">
                  <c:v>0.8</c:v>
                </c:pt>
                <c:pt idx="3">
                  <c:v>4.5</c:v>
                </c:pt>
                <c:pt idx="4">
                  <c:v>10.1</c:v>
                </c:pt>
                <c:pt idx="5">
                  <c:v>0.2</c:v>
                </c:pt>
                <c:pt idx="6">
                  <c:v>57</c:v>
                </c:pt>
                <c:pt idx="7">
                  <c:v>5.7</c:v>
                </c:pt>
                <c:pt idx="8">
                  <c:v>0.4</c:v>
                </c:pt>
                <c:pt idx="9">
                  <c:v>0.3</c:v>
                </c:pt>
                <c:pt idx="10">
                  <c:v>5.4</c:v>
                </c:pt>
                <c:pt idx="11">
                  <c:v>0.2</c:v>
                </c:pt>
                <c:pt idx="1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DA3-4FC8-88BF-F2DA5E137E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69791537848328"/>
          <c:y val="0"/>
          <c:w val="0.2613020846215166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05550741949849E-2"/>
          <c:y val="0"/>
          <c:w val="0.58001553510652804"/>
          <c:h val="0.94313277026886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6-4F4D-9CBA-542BCDD1B63E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6-4F4D-9CBA-542BCDD1B63E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F6-4F4D-9CBA-542BCDD1B63E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F6-4F4D-9CBA-542BCDD1B63E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F6-4F4D-9CBA-542BCDD1B63E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F6-4F4D-9CBA-542BCDD1B63E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CF6-4F4D-9CBA-542BCDD1B63E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CF6-4F4D-9CBA-542BCDD1B63E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CF6-4F4D-9CBA-542BCDD1B63E}"/>
              </c:ext>
            </c:extLst>
          </c:dPt>
          <c:dPt>
            <c:idx val="9"/>
            <c:bubble3D val="0"/>
            <c:explosion val="4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CF6-4F4D-9CBA-542BCDD1B63E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CF6-4F4D-9CBA-542BCDD1B63E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CF6-4F4D-9CBA-542BCDD1B63E}"/>
              </c:ext>
            </c:extLst>
          </c:dPt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F6-4F4D-9CBA-542BCDD1B63E}"/>
                </c:ext>
              </c:extLst>
            </c:dLbl>
            <c:dLbl>
              <c:idx val="10"/>
              <c:layout>
                <c:manualLayout>
                  <c:x val="-1.3426915649001184E-2"/>
                  <c:y val="6.597725299331324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3370,6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F6-4F4D-9CBA-542BCDD1B6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«Безопасность городского округа Лобня»</c:v>
                </c:pt>
                <c:pt idx="1">
                  <c:v>«Содержание и развитие инженерной инфраструктуры и энергоэффективности в городском округе Лобня»</c:v>
                </c:pt>
                <c:pt idx="2">
                  <c:v>«Физическая культура, спорт и молодежная политика городского округа Лобня»</c:v>
                </c:pt>
                <c:pt idx="3">
                  <c:v>«Предпринимательство города Лобня» </c:v>
                </c:pt>
                <c:pt idx="4">
                  <c:v>«Экология и охрана окружающей среды»</c:v>
                </c:pt>
                <c:pt idx="5">
                  <c:v>«Культура городского округа Лобня»</c:v>
                </c:pt>
                <c:pt idx="6">
                  <c:v>«Образование городского округа Лобня»</c:v>
                </c:pt>
                <c:pt idx="7">
                  <c:v>«Социальная Лобня»</c:v>
                </c:pt>
                <c:pt idx="8">
                  <c:v>«Транспортная система городского округа Лобня»</c:v>
                </c:pt>
                <c:pt idx="9">
                  <c:v>«Муниципальное управление»</c:v>
                </c:pt>
                <c:pt idx="10">
                  <c:v>"Формирование современной городской среды городского округа Лобня»</c:v>
                </c:pt>
                <c:pt idx="11">
                  <c:v>«Жилище»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29511.200000000001</c:v>
                </c:pt>
                <c:pt idx="1">
                  <c:v>20772.7</c:v>
                </c:pt>
                <c:pt idx="2">
                  <c:v>172090.9</c:v>
                </c:pt>
                <c:pt idx="3">
                  <c:v>7578</c:v>
                </c:pt>
                <c:pt idx="4">
                  <c:v>3470</c:v>
                </c:pt>
                <c:pt idx="5">
                  <c:v>205505.2</c:v>
                </c:pt>
                <c:pt idx="6" formatCode="General">
                  <c:v>0</c:v>
                </c:pt>
                <c:pt idx="7">
                  <c:v>74805.3</c:v>
                </c:pt>
                <c:pt idx="8">
                  <c:v>112617.2</c:v>
                </c:pt>
                <c:pt idx="9">
                  <c:v>326755.5</c:v>
                </c:pt>
                <c:pt idx="10" formatCode="General">
                  <c:v>0</c:v>
                </c:pt>
                <c:pt idx="11">
                  <c:v>19410.3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CF6-4F4D-9CBA-542BCDD1B6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6CF6-4F4D-9CBA-542BCDD1B63E}"/>
                    </c:ext>
                  </c:extLst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6CF6-4F4D-9CBA-542BCDD1B63E}"/>
                    </c:ext>
                  </c:extLst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6CF6-4F4D-9CBA-542BCDD1B63E}"/>
                    </c:ext>
                  </c:extLst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6CF6-4F4D-9CBA-542BCDD1B63E}"/>
                    </c:ext>
                  </c:extLst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6CF6-4F4D-9CBA-542BCDD1B63E}"/>
                    </c:ext>
                  </c:extLst>
                </c:dPt>
                <c:dPt>
                  <c:idx val="5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6CF6-4F4D-9CBA-542BCDD1B63E}"/>
                    </c:ext>
                  </c:extLst>
                </c:dPt>
                <c:dPt>
                  <c:idx val="6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6-6CF6-4F4D-9CBA-542BCDD1B63E}"/>
                    </c:ext>
                  </c:extLst>
                </c:dPt>
                <c:dPt>
                  <c:idx val="7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2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8-6CF6-4F4D-9CBA-542BCDD1B63E}"/>
                    </c:ext>
                  </c:extLst>
                </c:dPt>
                <c:dPt>
                  <c:idx val="8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A-6CF6-4F4D-9CBA-542BCDD1B63E}"/>
                    </c:ext>
                  </c:extLst>
                </c:dPt>
                <c:dPt>
                  <c:idx val="9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C-6CF6-4F4D-9CBA-542BCDD1B63E}"/>
                    </c:ext>
                  </c:extLst>
                </c:dPt>
                <c:dPt>
                  <c:idx val="10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5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E-6CF6-4F4D-9CBA-542BCDD1B63E}"/>
                    </c:ext>
                  </c:extLst>
                </c:dPt>
                <c:dPt>
                  <c:idx val="11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6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0-6CF6-4F4D-9CBA-542BCDD1B63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«Безопасность городского округа Лобня»</c:v>
                      </c:pt>
                      <c:pt idx="1">
                        <c:v>«Содержание и развитие инженерной инфраструктуры и энергоэффективности в городском округе Лобня»</c:v>
                      </c:pt>
                      <c:pt idx="2">
                        <c:v>«Физическая культура, спорт и молодежная политика городского округа Лобня»</c:v>
                      </c:pt>
                      <c:pt idx="3">
                        <c:v>«Предпринимательство города Лобня» </c:v>
                      </c:pt>
                      <c:pt idx="4">
                        <c:v>«Экология и охрана окружающей среды»</c:v>
                      </c:pt>
                      <c:pt idx="5">
                        <c:v>«Культура городского округа Лобня»</c:v>
                      </c:pt>
                      <c:pt idx="6">
                        <c:v>«Образование городского округа Лобня»</c:v>
                      </c:pt>
                      <c:pt idx="7">
                        <c:v>«Социальная Лобня»</c:v>
                      </c:pt>
                      <c:pt idx="8">
                        <c:v>«Транспортная система городского округа Лобня»</c:v>
                      </c:pt>
                      <c:pt idx="9">
                        <c:v>«Муниципальное управление»</c:v>
                      </c:pt>
                      <c:pt idx="10">
                        <c:v>"Формирование современной городской среды городского округа Лобня»</c:v>
                      </c:pt>
                      <c:pt idx="11">
                        <c:v>«Жилище»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31-6CF6-4F4D-9CBA-542BCDD1B63E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3-6CF6-4F4D-9CBA-542BCDD1B63E}"/>
                    </c:ext>
                  </c:extLst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5-6CF6-4F4D-9CBA-542BCDD1B63E}"/>
                    </c:ext>
                  </c:extLst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7-6CF6-4F4D-9CBA-542BCDD1B63E}"/>
                    </c:ext>
                  </c:extLst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9-6CF6-4F4D-9CBA-542BCDD1B63E}"/>
                    </c:ext>
                  </c:extLst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B-6CF6-4F4D-9CBA-542BCDD1B63E}"/>
                    </c:ext>
                  </c:extLst>
                </c:dPt>
                <c:dPt>
                  <c:idx val="5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D-6CF6-4F4D-9CBA-542BCDD1B63E}"/>
                    </c:ext>
                  </c:extLst>
                </c:dPt>
                <c:dPt>
                  <c:idx val="6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3F-6CF6-4F4D-9CBA-542BCDD1B63E}"/>
                    </c:ext>
                  </c:extLst>
                </c:dPt>
                <c:dPt>
                  <c:idx val="7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2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1-6CF6-4F4D-9CBA-542BCDD1B63E}"/>
                    </c:ext>
                  </c:extLst>
                </c:dPt>
                <c:dPt>
                  <c:idx val="8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3-6CF6-4F4D-9CBA-542BCDD1B63E}"/>
                    </c:ext>
                  </c:extLst>
                </c:dPt>
                <c:dPt>
                  <c:idx val="9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5-6CF6-4F4D-9CBA-542BCDD1B63E}"/>
                    </c:ext>
                  </c:extLst>
                </c:dPt>
                <c:dPt>
                  <c:idx val="10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5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7-6CF6-4F4D-9CBA-542BCDD1B63E}"/>
                    </c:ext>
                  </c:extLst>
                </c:dPt>
                <c:dPt>
                  <c:idx val="11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6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49-6CF6-4F4D-9CBA-542BCDD1B63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«Безопасность городского округа Лобня»</c:v>
                      </c:pt>
                      <c:pt idx="1">
                        <c:v>«Содержание и развитие инженерной инфраструктуры и энергоэффективности в городском округе Лобня»</c:v>
                      </c:pt>
                      <c:pt idx="2">
                        <c:v>«Физическая культура, спорт и молодежная политика городского округа Лобня»</c:v>
                      </c:pt>
                      <c:pt idx="3">
                        <c:v>«Предпринимательство города Лобня» </c:v>
                      </c:pt>
                      <c:pt idx="4">
                        <c:v>«Экология и охрана окружающей среды»</c:v>
                      </c:pt>
                      <c:pt idx="5">
                        <c:v>«Культура городского округа Лобня»</c:v>
                      </c:pt>
                      <c:pt idx="6">
                        <c:v>«Образование городского округа Лобня»</c:v>
                      </c:pt>
                      <c:pt idx="7">
                        <c:v>«Социальная Лобня»</c:v>
                      </c:pt>
                      <c:pt idx="8">
                        <c:v>«Транспортная система городского округа Лобня»</c:v>
                      </c:pt>
                      <c:pt idx="9">
                        <c:v>«Муниципальное управление»</c:v>
                      </c:pt>
                      <c:pt idx="10">
                        <c:v>"Формирование современной городской среды городского округа Лобня»</c:v>
                      </c:pt>
                      <c:pt idx="11">
                        <c:v>«Жилище»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88.8</c:v>
                      </c:pt>
                      <c:pt idx="1">
                        <c:v>91.7</c:v>
                      </c:pt>
                      <c:pt idx="2">
                        <c:v>94.9</c:v>
                      </c:pt>
                      <c:pt idx="3">
                        <c:v>98.3</c:v>
                      </c:pt>
                      <c:pt idx="4">
                        <c:v>97.1</c:v>
                      </c:pt>
                      <c:pt idx="5">
                        <c:v>99.9</c:v>
                      </c:pt>
                      <c:pt idx="6">
                        <c:v>96.7</c:v>
                      </c:pt>
                      <c:pt idx="7">
                        <c:v>94.4</c:v>
                      </c:pt>
                      <c:pt idx="8">
                        <c:v>94.9</c:v>
                      </c:pt>
                      <c:pt idx="9">
                        <c:v>94</c:v>
                      </c:pt>
                      <c:pt idx="10">
                        <c:v>95.6</c:v>
                      </c:pt>
                      <c:pt idx="11">
                        <c:v>88.3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4A-6CF6-4F4D-9CBA-542BCDD1B63E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33876406406102"/>
          <c:y val="0"/>
          <c:w val="0.31366125040074161"/>
          <c:h val="0.9979236106690642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B03D3-0273-4CDC-86B6-4EA26EEFEDF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A1C91C-5333-4634-ABDD-F8B34CE7EBC8}">
      <dgm:prSet/>
      <dgm:spPr/>
      <dgm:t>
        <a:bodyPr/>
        <a:lstStyle/>
        <a:p>
          <a:pPr algn="l" rtl="0"/>
          <a:r>
            <a:rPr lang="ru-RU" dirty="0"/>
            <a:t>на предупреждение и ликвидацию последствий ЧС   11 584,8 тыс. рублей</a:t>
          </a:r>
        </a:p>
      </dgm:t>
    </dgm:pt>
    <dgm:pt modelId="{E53CC061-76B4-483D-8555-5180234B4E42}" type="parTrans" cxnId="{71FCEDCB-EF34-48D8-AC5F-BA3E64DDF513}">
      <dgm:prSet/>
      <dgm:spPr/>
      <dgm:t>
        <a:bodyPr/>
        <a:lstStyle/>
        <a:p>
          <a:endParaRPr lang="ru-RU"/>
        </a:p>
      </dgm:t>
    </dgm:pt>
    <dgm:pt modelId="{98CA8AC6-1C42-46DE-A7A1-E997CE18D515}" type="sibTrans" cxnId="{71FCEDCB-EF34-48D8-AC5F-BA3E64DDF513}">
      <dgm:prSet/>
      <dgm:spPr/>
      <dgm:t>
        <a:bodyPr/>
        <a:lstStyle/>
        <a:p>
          <a:endParaRPr lang="ru-RU"/>
        </a:p>
      </dgm:t>
    </dgm:pt>
    <dgm:pt modelId="{0D52429D-D2D3-4CE5-A9D3-B089ADEC058F}">
      <dgm:prSet/>
      <dgm:spPr/>
      <dgm:t>
        <a:bodyPr/>
        <a:lstStyle/>
        <a:p>
          <a:pPr algn="l" rtl="0"/>
          <a:r>
            <a:rPr lang="ru-RU" dirty="0"/>
            <a:t>на содержание и ремонт дорог общего пользования, обеспечение безопасности движения 95 865,9 тыс. рублей, в том числе за счет бюджета Московской области 21 665,0 тыс. рублей</a:t>
          </a:r>
        </a:p>
      </dgm:t>
    </dgm:pt>
    <dgm:pt modelId="{FF80BC23-36AB-4744-B34C-AA7390241509}" type="parTrans" cxnId="{215F2273-6272-4449-AAB5-25C224148F80}">
      <dgm:prSet/>
      <dgm:spPr/>
      <dgm:t>
        <a:bodyPr/>
        <a:lstStyle/>
        <a:p>
          <a:endParaRPr lang="ru-RU"/>
        </a:p>
      </dgm:t>
    </dgm:pt>
    <dgm:pt modelId="{3373A0C8-0AE3-4910-A46F-749D506CE2C0}" type="sibTrans" cxnId="{215F2273-6272-4449-AAB5-25C224148F80}">
      <dgm:prSet/>
      <dgm:spPr/>
      <dgm:t>
        <a:bodyPr/>
        <a:lstStyle/>
        <a:p>
          <a:endParaRPr lang="ru-RU"/>
        </a:p>
      </dgm:t>
    </dgm:pt>
    <dgm:pt modelId="{EDAEE844-6FED-40F1-B68A-3B64BB58422C}">
      <dgm:prSet/>
      <dgm:spPr/>
      <dgm:t>
        <a:bodyPr/>
        <a:lstStyle/>
        <a:p>
          <a:pPr algn="l" rtl="0"/>
          <a:r>
            <a:rPr lang="ru-RU" dirty="0"/>
            <a:t>на ремонт асфальтового покрытия дворовых территорий 28 159,1 тыс. рублей</a:t>
          </a:r>
        </a:p>
      </dgm:t>
    </dgm:pt>
    <dgm:pt modelId="{F5B6D03A-654A-4597-A893-B382AD053C60}" type="parTrans" cxnId="{28A5B4FF-6912-4D01-A6BB-73790B1F0404}">
      <dgm:prSet/>
      <dgm:spPr/>
      <dgm:t>
        <a:bodyPr/>
        <a:lstStyle/>
        <a:p>
          <a:endParaRPr lang="ru-RU"/>
        </a:p>
      </dgm:t>
    </dgm:pt>
    <dgm:pt modelId="{E0ADA145-0AE3-4C0C-B061-BD0C9A672CAF}" type="sibTrans" cxnId="{28A5B4FF-6912-4D01-A6BB-73790B1F0404}">
      <dgm:prSet/>
      <dgm:spPr/>
      <dgm:t>
        <a:bodyPr/>
        <a:lstStyle/>
        <a:p>
          <a:endParaRPr lang="ru-RU"/>
        </a:p>
      </dgm:t>
    </dgm:pt>
    <dgm:pt modelId="{347B3006-FC82-455F-A376-1F4B9AE264A6}">
      <dgm:prSet/>
      <dgm:spPr/>
      <dgm:t>
        <a:bodyPr/>
        <a:lstStyle/>
        <a:p>
          <a:pPr algn="l" rtl="0"/>
          <a:r>
            <a:rPr lang="ru-RU" dirty="0"/>
            <a:t>на создание условий для обеспечения комфортного проживания жителей в многоквартирных домах 72 756,5 тыс. рублей</a:t>
          </a:r>
        </a:p>
      </dgm:t>
    </dgm:pt>
    <dgm:pt modelId="{17CF27B3-BFAC-4EBB-88D2-B05F242C89AE}" type="parTrans" cxnId="{4D6E348C-38B3-466F-AADE-8A0A7BAC8FCA}">
      <dgm:prSet/>
      <dgm:spPr/>
      <dgm:t>
        <a:bodyPr/>
        <a:lstStyle/>
        <a:p>
          <a:endParaRPr lang="ru-RU"/>
        </a:p>
      </dgm:t>
    </dgm:pt>
    <dgm:pt modelId="{C5B4DD10-A92C-42EC-8D9B-9C11FDB2CD89}" type="sibTrans" cxnId="{4D6E348C-38B3-466F-AADE-8A0A7BAC8FCA}">
      <dgm:prSet/>
      <dgm:spPr/>
      <dgm:t>
        <a:bodyPr/>
        <a:lstStyle/>
        <a:p>
          <a:endParaRPr lang="ru-RU"/>
        </a:p>
      </dgm:t>
    </dgm:pt>
    <dgm:pt modelId="{4FEBC82B-DF29-4E15-A63B-61505EF13921}">
      <dgm:prSet/>
      <dgm:spPr/>
      <dgm:t>
        <a:bodyPr/>
        <a:lstStyle/>
        <a:p>
          <a:pPr algn="l" rtl="0"/>
          <a:r>
            <a:rPr lang="ru-RU" dirty="0"/>
            <a:t>на содержание и развитие инженерной инфраструктуры и энергоэффективности                     14 578,4 тыс. рублей</a:t>
          </a:r>
        </a:p>
      </dgm:t>
    </dgm:pt>
    <dgm:pt modelId="{4BE389BD-E5BF-4D4D-8825-BA86FC04E975}" type="parTrans" cxnId="{98CB9D0E-C321-40C8-9798-18527EA9F788}">
      <dgm:prSet/>
      <dgm:spPr/>
      <dgm:t>
        <a:bodyPr/>
        <a:lstStyle/>
        <a:p>
          <a:endParaRPr lang="ru-RU"/>
        </a:p>
      </dgm:t>
    </dgm:pt>
    <dgm:pt modelId="{1F205F8F-5FE0-48D7-BDE8-117238092880}" type="sibTrans" cxnId="{98CB9D0E-C321-40C8-9798-18527EA9F788}">
      <dgm:prSet/>
      <dgm:spPr/>
      <dgm:t>
        <a:bodyPr/>
        <a:lstStyle/>
        <a:p>
          <a:endParaRPr lang="ru-RU"/>
        </a:p>
      </dgm:t>
    </dgm:pt>
    <dgm:pt modelId="{EF53A741-6B86-43A9-9861-0226813D2057}">
      <dgm:prSet/>
      <dgm:spPr/>
      <dgm:t>
        <a:bodyPr/>
        <a:lstStyle/>
        <a:p>
          <a:pPr algn="l" rtl="0"/>
          <a:r>
            <a:rPr lang="ru-RU" dirty="0"/>
            <a:t>на санитарное содержание территории города 45 280,2 тыс. рублей</a:t>
          </a:r>
        </a:p>
      </dgm:t>
    </dgm:pt>
    <dgm:pt modelId="{D94AA40A-B85D-4FE3-8AFA-E3E9404F4A80}" type="parTrans" cxnId="{60559500-F652-4026-BF7D-DDEC3B5733C7}">
      <dgm:prSet/>
      <dgm:spPr/>
      <dgm:t>
        <a:bodyPr/>
        <a:lstStyle/>
        <a:p>
          <a:endParaRPr lang="ru-RU"/>
        </a:p>
      </dgm:t>
    </dgm:pt>
    <dgm:pt modelId="{893A089B-C9FA-4B9D-8541-6F47D6E63DE1}" type="sibTrans" cxnId="{60559500-F652-4026-BF7D-DDEC3B5733C7}">
      <dgm:prSet/>
      <dgm:spPr/>
      <dgm:t>
        <a:bodyPr/>
        <a:lstStyle/>
        <a:p>
          <a:endParaRPr lang="ru-RU"/>
        </a:p>
      </dgm:t>
    </dgm:pt>
    <dgm:pt modelId="{80085EBC-CC34-4411-A205-95233FA37937}">
      <dgm:prSet/>
      <dgm:spPr/>
      <dgm:t>
        <a:bodyPr/>
        <a:lstStyle/>
        <a:p>
          <a:pPr algn="l" rtl="0"/>
          <a:r>
            <a:rPr lang="ru-RU" dirty="0"/>
            <a:t>на обустройство и содержание дворовых территорий, включая установку и модернизацию детских игровых, спортивных и иных площадок 19 494,4 тыс. рублей</a:t>
          </a:r>
        </a:p>
      </dgm:t>
    </dgm:pt>
    <dgm:pt modelId="{FB055A17-5027-4143-B8AD-206255B942AD}" type="parTrans" cxnId="{07E7D74D-5402-4818-87C8-83569145FCD6}">
      <dgm:prSet/>
      <dgm:spPr/>
      <dgm:t>
        <a:bodyPr/>
        <a:lstStyle/>
        <a:p>
          <a:endParaRPr lang="ru-RU"/>
        </a:p>
      </dgm:t>
    </dgm:pt>
    <dgm:pt modelId="{A9E4DF4A-4C34-43F0-81F1-420742CB4A5E}" type="sibTrans" cxnId="{07E7D74D-5402-4818-87C8-83569145FCD6}">
      <dgm:prSet/>
      <dgm:spPr/>
      <dgm:t>
        <a:bodyPr/>
        <a:lstStyle/>
        <a:p>
          <a:endParaRPr lang="ru-RU"/>
        </a:p>
      </dgm:t>
    </dgm:pt>
    <dgm:pt modelId="{D1DD038B-DDBB-4958-AEED-515FB1564947}" type="pres">
      <dgm:prSet presAssocID="{C2EB03D3-0273-4CDC-86B6-4EA26EEFEDF0}" presName="Name0" presStyleCnt="0">
        <dgm:presLayoutVars>
          <dgm:dir/>
          <dgm:animLvl val="lvl"/>
          <dgm:resizeHandles val="exact"/>
        </dgm:presLayoutVars>
      </dgm:prSet>
      <dgm:spPr/>
    </dgm:pt>
    <dgm:pt modelId="{0E326C8C-5324-4BF6-8DF5-AE8E6152B067}" type="pres">
      <dgm:prSet presAssocID="{D4A1C91C-5333-4634-ABDD-F8B34CE7EBC8}" presName="linNode" presStyleCnt="0"/>
      <dgm:spPr/>
    </dgm:pt>
    <dgm:pt modelId="{F02B1DBF-CFCF-44F2-A02E-138B14F3E763}" type="pres">
      <dgm:prSet presAssocID="{D4A1C91C-5333-4634-ABDD-F8B34CE7EBC8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C29D1FDD-CC57-4E14-B3BE-B67FD2A207AF}" type="pres">
      <dgm:prSet presAssocID="{98CA8AC6-1C42-46DE-A7A1-E997CE18D515}" presName="sp" presStyleCnt="0"/>
      <dgm:spPr/>
    </dgm:pt>
    <dgm:pt modelId="{6FCE43F5-6BE8-435C-BA63-1CA9965D4106}" type="pres">
      <dgm:prSet presAssocID="{0D52429D-D2D3-4CE5-A9D3-B089ADEC058F}" presName="linNode" presStyleCnt="0"/>
      <dgm:spPr/>
    </dgm:pt>
    <dgm:pt modelId="{8E35EBFA-D55F-4756-9BEC-0F9F438E1CC6}" type="pres">
      <dgm:prSet presAssocID="{0D52429D-D2D3-4CE5-A9D3-B089ADEC058F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0FABC964-B000-4AD3-B540-6A5E2D540F41}" type="pres">
      <dgm:prSet presAssocID="{3373A0C8-0AE3-4910-A46F-749D506CE2C0}" presName="sp" presStyleCnt="0"/>
      <dgm:spPr/>
    </dgm:pt>
    <dgm:pt modelId="{1F689303-5FB8-4A82-8BA6-7078A4377795}" type="pres">
      <dgm:prSet presAssocID="{EDAEE844-6FED-40F1-B68A-3B64BB58422C}" presName="linNode" presStyleCnt="0"/>
      <dgm:spPr/>
    </dgm:pt>
    <dgm:pt modelId="{82728B6E-B3BB-4951-A05D-C190203B074F}" type="pres">
      <dgm:prSet presAssocID="{EDAEE844-6FED-40F1-B68A-3B64BB58422C}" presName="parentText" presStyleLbl="node1" presStyleIdx="2" presStyleCnt="7" custScaleX="277778" custLinFactNeighborX="136">
        <dgm:presLayoutVars>
          <dgm:chMax val="1"/>
          <dgm:bulletEnabled val="1"/>
        </dgm:presLayoutVars>
      </dgm:prSet>
      <dgm:spPr/>
    </dgm:pt>
    <dgm:pt modelId="{27164125-5894-4C4F-893D-4A9F887E8B28}" type="pres">
      <dgm:prSet presAssocID="{E0ADA145-0AE3-4C0C-B061-BD0C9A672CAF}" presName="sp" presStyleCnt="0"/>
      <dgm:spPr/>
    </dgm:pt>
    <dgm:pt modelId="{D39F528A-DA88-4200-A43E-875C10535BE0}" type="pres">
      <dgm:prSet presAssocID="{347B3006-FC82-455F-A376-1F4B9AE264A6}" presName="linNode" presStyleCnt="0"/>
      <dgm:spPr/>
    </dgm:pt>
    <dgm:pt modelId="{B26F7C5F-901C-4E66-8F70-EAEFEB912FD3}" type="pres">
      <dgm:prSet presAssocID="{347B3006-FC82-455F-A376-1F4B9AE264A6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59241C04-3405-475E-8E59-5C03BCE987D0}" type="pres">
      <dgm:prSet presAssocID="{C5B4DD10-A92C-42EC-8D9B-9C11FDB2CD89}" presName="sp" presStyleCnt="0"/>
      <dgm:spPr/>
    </dgm:pt>
    <dgm:pt modelId="{AB1575D6-7BEC-411E-A035-0CB5BF57AC99}" type="pres">
      <dgm:prSet presAssocID="{4FEBC82B-DF29-4E15-A63B-61505EF13921}" presName="linNode" presStyleCnt="0"/>
      <dgm:spPr/>
    </dgm:pt>
    <dgm:pt modelId="{44C9AAD3-6E90-420D-9600-C741EE8B20D4}" type="pres">
      <dgm:prSet presAssocID="{4FEBC82B-DF29-4E15-A63B-61505EF13921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1FD5BDF9-B8AD-4194-B7ED-358142198A01}" type="pres">
      <dgm:prSet presAssocID="{1F205F8F-5FE0-48D7-BDE8-117238092880}" presName="sp" presStyleCnt="0"/>
      <dgm:spPr/>
    </dgm:pt>
    <dgm:pt modelId="{6766697E-D06B-486B-A1D4-857F0F324088}" type="pres">
      <dgm:prSet presAssocID="{EF53A741-6B86-43A9-9861-0226813D2057}" presName="linNode" presStyleCnt="0"/>
      <dgm:spPr/>
    </dgm:pt>
    <dgm:pt modelId="{0D9A0793-F331-48C6-96B1-460C9A4F4387}" type="pres">
      <dgm:prSet presAssocID="{EF53A741-6B86-43A9-9861-0226813D2057}" presName="parentText" presStyleLbl="node1" presStyleIdx="5" presStyleCnt="7" custScaleX="277778" custLinFactNeighborX="136">
        <dgm:presLayoutVars>
          <dgm:chMax val="1"/>
          <dgm:bulletEnabled val="1"/>
        </dgm:presLayoutVars>
      </dgm:prSet>
      <dgm:spPr/>
    </dgm:pt>
    <dgm:pt modelId="{0DF93F01-3DA4-4EF3-AFEB-8F6C9821383A}" type="pres">
      <dgm:prSet presAssocID="{893A089B-C9FA-4B9D-8541-6F47D6E63DE1}" presName="sp" presStyleCnt="0"/>
      <dgm:spPr/>
    </dgm:pt>
    <dgm:pt modelId="{A8561C83-8C51-45BD-A459-FFB46DBE4E19}" type="pres">
      <dgm:prSet presAssocID="{80085EBC-CC34-4411-A205-95233FA37937}" presName="linNode" presStyleCnt="0"/>
      <dgm:spPr/>
    </dgm:pt>
    <dgm:pt modelId="{6BC0116C-FFD5-400A-8D75-E3F383CEB032}" type="pres">
      <dgm:prSet presAssocID="{80085EBC-CC34-4411-A205-95233FA37937}" presName="parentText" presStyleLbl="node1" presStyleIdx="6" presStyleCnt="7" custScaleX="277778" custLinFactNeighborX="136">
        <dgm:presLayoutVars>
          <dgm:chMax val="1"/>
          <dgm:bulletEnabled val="1"/>
        </dgm:presLayoutVars>
      </dgm:prSet>
      <dgm:spPr/>
    </dgm:pt>
  </dgm:ptLst>
  <dgm:cxnLst>
    <dgm:cxn modelId="{60559500-F652-4026-BF7D-DDEC3B5733C7}" srcId="{C2EB03D3-0273-4CDC-86B6-4EA26EEFEDF0}" destId="{EF53A741-6B86-43A9-9861-0226813D2057}" srcOrd="5" destOrd="0" parTransId="{D94AA40A-B85D-4FE3-8AFA-E3E9404F4A80}" sibTransId="{893A089B-C9FA-4B9D-8541-6F47D6E63DE1}"/>
    <dgm:cxn modelId="{1FC40509-60B3-44CF-9D65-0B1140A93C7F}" type="presOf" srcId="{80085EBC-CC34-4411-A205-95233FA37937}" destId="{6BC0116C-FFD5-400A-8D75-E3F383CEB032}" srcOrd="0" destOrd="0" presId="urn:microsoft.com/office/officeart/2005/8/layout/vList5"/>
    <dgm:cxn modelId="{98CB9D0E-C321-40C8-9798-18527EA9F788}" srcId="{C2EB03D3-0273-4CDC-86B6-4EA26EEFEDF0}" destId="{4FEBC82B-DF29-4E15-A63B-61505EF13921}" srcOrd="4" destOrd="0" parTransId="{4BE389BD-E5BF-4D4D-8825-BA86FC04E975}" sibTransId="{1F205F8F-5FE0-48D7-BDE8-117238092880}"/>
    <dgm:cxn modelId="{7F105662-3F31-4BA7-814C-6997BF8F746F}" type="presOf" srcId="{4FEBC82B-DF29-4E15-A63B-61505EF13921}" destId="{44C9AAD3-6E90-420D-9600-C741EE8B20D4}" srcOrd="0" destOrd="0" presId="urn:microsoft.com/office/officeart/2005/8/layout/vList5"/>
    <dgm:cxn modelId="{D49FF66A-A602-4696-A41A-A3F2FBDF9292}" type="presOf" srcId="{C2EB03D3-0273-4CDC-86B6-4EA26EEFEDF0}" destId="{D1DD038B-DDBB-4958-AEED-515FB1564947}" srcOrd="0" destOrd="0" presId="urn:microsoft.com/office/officeart/2005/8/layout/vList5"/>
    <dgm:cxn modelId="{07E7D74D-5402-4818-87C8-83569145FCD6}" srcId="{C2EB03D3-0273-4CDC-86B6-4EA26EEFEDF0}" destId="{80085EBC-CC34-4411-A205-95233FA37937}" srcOrd="6" destOrd="0" parTransId="{FB055A17-5027-4143-B8AD-206255B942AD}" sibTransId="{A9E4DF4A-4C34-43F0-81F1-420742CB4A5E}"/>
    <dgm:cxn modelId="{215F2273-6272-4449-AAB5-25C224148F80}" srcId="{C2EB03D3-0273-4CDC-86B6-4EA26EEFEDF0}" destId="{0D52429D-D2D3-4CE5-A9D3-B089ADEC058F}" srcOrd="1" destOrd="0" parTransId="{FF80BC23-36AB-4744-B34C-AA7390241509}" sibTransId="{3373A0C8-0AE3-4910-A46F-749D506CE2C0}"/>
    <dgm:cxn modelId="{BEED7553-AC79-4ED2-9C62-D9917EA7C987}" type="presOf" srcId="{347B3006-FC82-455F-A376-1F4B9AE264A6}" destId="{B26F7C5F-901C-4E66-8F70-EAEFEB912FD3}" srcOrd="0" destOrd="0" presId="urn:microsoft.com/office/officeart/2005/8/layout/vList5"/>
    <dgm:cxn modelId="{4D6E348C-38B3-466F-AADE-8A0A7BAC8FCA}" srcId="{C2EB03D3-0273-4CDC-86B6-4EA26EEFEDF0}" destId="{347B3006-FC82-455F-A376-1F4B9AE264A6}" srcOrd="3" destOrd="0" parTransId="{17CF27B3-BFAC-4EBB-88D2-B05F242C89AE}" sibTransId="{C5B4DD10-A92C-42EC-8D9B-9C11FDB2CD89}"/>
    <dgm:cxn modelId="{71FCEDCB-EF34-48D8-AC5F-BA3E64DDF513}" srcId="{C2EB03D3-0273-4CDC-86B6-4EA26EEFEDF0}" destId="{D4A1C91C-5333-4634-ABDD-F8B34CE7EBC8}" srcOrd="0" destOrd="0" parTransId="{E53CC061-76B4-483D-8555-5180234B4E42}" sibTransId="{98CA8AC6-1C42-46DE-A7A1-E997CE18D515}"/>
    <dgm:cxn modelId="{F13CE4D0-4B01-4C17-8252-0F49D2C3DB44}" type="presOf" srcId="{EF53A741-6B86-43A9-9861-0226813D2057}" destId="{0D9A0793-F331-48C6-96B1-460C9A4F4387}" srcOrd="0" destOrd="0" presId="urn:microsoft.com/office/officeart/2005/8/layout/vList5"/>
    <dgm:cxn modelId="{01E6BEE8-064F-4ADE-A124-D74B09047161}" type="presOf" srcId="{D4A1C91C-5333-4634-ABDD-F8B34CE7EBC8}" destId="{F02B1DBF-CFCF-44F2-A02E-138B14F3E763}" srcOrd="0" destOrd="0" presId="urn:microsoft.com/office/officeart/2005/8/layout/vList5"/>
    <dgm:cxn modelId="{2D52D3E8-809C-415C-9095-B7DFA8AC4DD5}" type="presOf" srcId="{EDAEE844-6FED-40F1-B68A-3B64BB58422C}" destId="{82728B6E-B3BB-4951-A05D-C190203B074F}" srcOrd="0" destOrd="0" presId="urn:microsoft.com/office/officeart/2005/8/layout/vList5"/>
    <dgm:cxn modelId="{862E8EEF-EDE4-4286-AA07-E69939D553F6}" type="presOf" srcId="{0D52429D-D2D3-4CE5-A9D3-B089ADEC058F}" destId="{8E35EBFA-D55F-4756-9BEC-0F9F438E1CC6}" srcOrd="0" destOrd="0" presId="urn:microsoft.com/office/officeart/2005/8/layout/vList5"/>
    <dgm:cxn modelId="{28A5B4FF-6912-4D01-A6BB-73790B1F0404}" srcId="{C2EB03D3-0273-4CDC-86B6-4EA26EEFEDF0}" destId="{EDAEE844-6FED-40F1-B68A-3B64BB58422C}" srcOrd="2" destOrd="0" parTransId="{F5B6D03A-654A-4597-A893-B382AD053C60}" sibTransId="{E0ADA145-0AE3-4C0C-B061-BD0C9A672CAF}"/>
    <dgm:cxn modelId="{7887412C-459D-40ED-8A7B-5454397A1FB0}" type="presParOf" srcId="{D1DD038B-DDBB-4958-AEED-515FB1564947}" destId="{0E326C8C-5324-4BF6-8DF5-AE8E6152B067}" srcOrd="0" destOrd="0" presId="urn:microsoft.com/office/officeart/2005/8/layout/vList5"/>
    <dgm:cxn modelId="{EBE95EC6-E18A-4489-8BA6-DF971FA6C637}" type="presParOf" srcId="{0E326C8C-5324-4BF6-8DF5-AE8E6152B067}" destId="{F02B1DBF-CFCF-44F2-A02E-138B14F3E763}" srcOrd="0" destOrd="0" presId="urn:microsoft.com/office/officeart/2005/8/layout/vList5"/>
    <dgm:cxn modelId="{2A90F520-4DCA-481F-89ED-B93F9FB629AE}" type="presParOf" srcId="{D1DD038B-DDBB-4958-AEED-515FB1564947}" destId="{C29D1FDD-CC57-4E14-B3BE-B67FD2A207AF}" srcOrd="1" destOrd="0" presId="urn:microsoft.com/office/officeart/2005/8/layout/vList5"/>
    <dgm:cxn modelId="{914990E7-A668-4D70-A00A-5580B17CD5E2}" type="presParOf" srcId="{D1DD038B-DDBB-4958-AEED-515FB1564947}" destId="{6FCE43F5-6BE8-435C-BA63-1CA9965D4106}" srcOrd="2" destOrd="0" presId="urn:microsoft.com/office/officeart/2005/8/layout/vList5"/>
    <dgm:cxn modelId="{E8B234B6-E986-4939-BAFA-19C9BD721B6C}" type="presParOf" srcId="{6FCE43F5-6BE8-435C-BA63-1CA9965D4106}" destId="{8E35EBFA-D55F-4756-9BEC-0F9F438E1CC6}" srcOrd="0" destOrd="0" presId="urn:microsoft.com/office/officeart/2005/8/layout/vList5"/>
    <dgm:cxn modelId="{1A0EF139-854A-4691-A428-33D008AD8A21}" type="presParOf" srcId="{D1DD038B-DDBB-4958-AEED-515FB1564947}" destId="{0FABC964-B000-4AD3-B540-6A5E2D540F41}" srcOrd="3" destOrd="0" presId="urn:microsoft.com/office/officeart/2005/8/layout/vList5"/>
    <dgm:cxn modelId="{8F4CFD4E-3AEB-4EF2-A617-E55BA02B36D2}" type="presParOf" srcId="{D1DD038B-DDBB-4958-AEED-515FB1564947}" destId="{1F689303-5FB8-4A82-8BA6-7078A4377795}" srcOrd="4" destOrd="0" presId="urn:microsoft.com/office/officeart/2005/8/layout/vList5"/>
    <dgm:cxn modelId="{B245F632-1BA4-4857-BC10-3C96E081A875}" type="presParOf" srcId="{1F689303-5FB8-4A82-8BA6-7078A4377795}" destId="{82728B6E-B3BB-4951-A05D-C190203B074F}" srcOrd="0" destOrd="0" presId="urn:microsoft.com/office/officeart/2005/8/layout/vList5"/>
    <dgm:cxn modelId="{1A001FBA-0969-4F2A-9935-A168DB328212}" type="presParOf" srcId="{D1DD038B-DDBB-4958-AEED-515FB1564947}" destId="{27164125-5894-4C4F-893D-4A9F887E8B28}" srcOrd="5" destOrd="0" presId="urn:microsoft.com/office/officeart/2005/8/layout/vList5"/>
    <dgm:cxn modelId="{8250CAF8-00CD-4458-8D94-69689F4C0FCF}" type="presParOf" srcId="{D1DD038B-DDBB-4958-AEED-515FB1564947}" destId="{D39F528A-DA88-4200-A43E-875C10535BE0}" srcOrd="6" destOrd="0" presId="urn:microsoft.com/office/officeart/2005/8/layout/vList5"/>
    <dgm:cxn modelId="{76DA3C29-56F7-4D65-A4D1-A56FB489E51D}" type="presParOf" srcId="{D39F528A-DA88-4200-A43E-875C10535BE0}" destId="{B26F7C5F-901C-4E66-8F70-EAEFEB912FD3}" srcOrd="0" destOrd="0" presId="urn:microsoft.com/office/officeart/2005/8/layout/vList5"/>
    <dgm:cxn modelId="{29089195-80A8-41CC-924D-9C2887D440D9}" type="presParOf" srcId="{D1DD038B-DDBB-4958-AEED-515FB1564947}" destId="{59241C04-3405-475E-8E59-5C03BCE987D0}" srcOrd="7" destOrd="0" presId="urn:microsoft.com/office/officeart/2005/8/layout/vList5"/>
    <dgm:cxn modelId="{1396541A-C961-45F4-8D40-E44EF3443C63}" type="presParOf" srcId="{D1DD038B-DDBB-4958-AEED-515FB1564947}" destId="{AB1575D6-7BEC-411E-A035-0CB5BF57AC99}" srcOrd="8" destOrd="0" presId="urn:microsoft.com/office/officeart/2005/8/layout/vList5"/>
    <dgm:cxn modelId="{69457A0C-84EB-4349-B02F-BE6E6AC7E1D0}" type="presParOf" srcId="{AB1575D6-7BEC-411E-A035-0CB5BF57AC99}" destId="{44C9AAD3-6E90-420D-9600-C741EE8B20D4}" srcOrd="0" destOrd="0" presId="urn:microsoft.com/office/officeart/2005/8/layout/vList5"/>
    <dgm:cxn modelId="{DB6A4924-8372-44B1-BE61-FC2B3287C022}" type="presParOf" srcId="{D1DD038B-DDBB-4958-AEED-515FB1564947}" destId="{1FD5BDF9-B8AD-4194-B7ED-358142198A01}" srcOrd="9" destOrd="0" presId="urn:microsoft.com/office/officeart/2005/8/layout/vList5"/>
    <dgm:cxn modelId="{66122E54-9D3F-46C4-8946-B590CDE9A21A}" type="presParOf" srcId="{D1DD038B-DDBB-4958-AEED-515FB1564947}" destId="{6766697E-D06B-486B-A1D4-857F0F324088}" srcOrd="10" destOrd="0" presId="urn:microsoft.com/office/officeart/2005/8/layout/vList5"/>
    <dgm:cxn modelId="{3E4FDB50-CBA1-4CD1-AF6D-83BD48D7BDFF}" type="presParOf" srcId="{6766697E-D06B-486B-A1D4-857F0F324088}" destId="{0D9A0793-F331-48C6-96B1-460C9A4F4387}" srcOrd="0" destOrd="0" presId="urn:microsoft.com/office/officeart/2005/8/layout/vList5"/>
    <dgm:cxn modelId="{B9E3B561-9C77-4EB8-BF95-AC37B22A5511}" type="presParOf" srcId="{D1DD038B-DDBB-4958-AEED-515FB1564947}" destId="{0DF93F01-3DA4-4EF3-AFEB-8F6C9821383A}" srcOrd="11" destOrd="0" presId="urn:microsoft.com/office/officeart/2005/8/layout/vList5"/>
    <dgm:cxn modelId="{7823D07C-240E-4122-8B83-3C7D25E5102A}" type="presParOf" srcId="{D1DD038B-DDBB-4958-AEED-515FB1564947}" destId="{A8561C83-8C51-45BD-A459-FFB46DBE4E19}" srcOrd="12" destOrd="0" presId="urn:microsoft.com/office/officeart/2005/8/layout/vList5"/>
    <dgm:cxn modelId="{54E2A6E5-0DF9-4607-B85D-983E22DB6249}" type="presParOf" srcId="{A8561C83-8C51-45BD-A459-FFB46DBE4E19}" destId="{6BC0116C-FFD5-400A-8D75-E3F383CEB0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A708B-E905-40D4-A231-647F41CF7B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E8C335-4B90-4EEE-BD7F-ADB0D1079DD6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26 583,1 тыс. рублей</a:t>
          </a:r>
        </a:p>
      </dgm:t>
    </dgm:pt>
    <dgm:pt modelId="{C069ED6C-E72A-4E00-8AB6-75D1393CD976}" type="parTrans" cxnId="{790FC229-C891-4E65-ABA1-7969056570D8}">
      <dgm:prSet/>
      <dgm:spPr/>
      <dgm:t>
        <a:bodyPr/>
        <a:lstStyle/>
        <a:p>
          <a:endParaRPr lang="ru-RU"/>
        </a:p>
      </dgm:t>
    </dgm:pt>
    <dgm:pt modelId="{237BED29-7BAA-49C0-A553-9C5285656639}" type="sibTrans" cxnId="{790FC229-C891-4E65-ABA1-7969056570D8}">
      <dgm:prSet/>
      <dgm:spPr/>
      <dgm:t>
        <a:bodyPr/>
        <a:lstStyle/>
        <a:p>
          <a:endParaRPr lang="ru-RU"/>
        </a:p>
      </dgm:t>
    </dgm:pt>
    <dgm:pt modelId="{816F408B-E045-41F3-B08D-5CF69B0127AA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33 839,5 тыс. рублей</a:t>
          </a:r>
        </a:p>
      </dgm:t>
    </dgm:pt>
    <dgm:pt modelId="{B1966BA3-AC57-4423-BF9B-AECB3CC3F728}" type="parTrans" cxnId="{FEFA277E-F0B4-48DC-BEE2-CEC7B005D7CF}">
      <dgm:prSet/>
      <dgm:spPr/>
      <dgm:t>
        <a:bodyPr/>
        <a:lstStyle/>
        <a:p>
          <a:endParaRPr lang="ru-RU"/>
        </a:p>
      </dgm:t>
    </dgm:pt>
    <dgm:pt modelId="{2104DCD4-A12B-41A1-A31A-DB98E89B923F}" type="sibTrans" cxnId="{FEFA277E-F0B4-48DC-BEE2-CEC7B005D7CF}">
      <dgm:prSet/>
      <dgm:spPr/>
      <dgm:t>
        <a:bodyPr/>
        <a:lstStyle/>
        <a:p>
          <a:endParaRPr lang="ru-RU"/>
        </a:p>
      </dgm:t>
    </dgm:pt>
    <dgm:pt modelId="{88206DDE-A922-454B-AE39-0377A6964BE5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10 344,0 тыс. рублей</a:t>
          </a:r>
        </a:p>
      </dgm:t>
    </dgm:pt>
    <dgm:pt modelId="{5A935606-EE86-4926-9B82-2D4DA99C4C7D}" type="parTrans" cxnId="{C234CC14-B59D-42E3-A862-05FE72B11E48}">
      <dgm:prSet/>
      <dgm:spPr/>
      <dgm:t>
        <a:bodyPr/>
        <a:lstStyle/>
        <a:p>
          <a:endParaRPr lang="ru-RU"/>
        </a:p>
      </dgm:t>
    </dgm:pt>
    <dgm:pt modelId="{9F71A8EE-23F4-47C4-8FA1-9C760AD2A59A}" type="sibTrans" cxnId="{C234CC14-B59D-42E3-A862-05FE72B11E48}">
      <dgm:prSet/>
      <dgm:spPr/>
      <dgm:t>
        <a:bodyPr/>
        <a:lstStyle/>
        <a:p>
          <a:endParaRPr lang="ru-RU"/>
        </a:p>
      </dgm:t>
    </dgm:pt>
    <dgm:pt modelId="{99E5F1FF-EA25-4381-B7BE-1BE1239FBEFC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устройство и капитальный ремонт электросетевого хозяйства систем наружного и архитектурно-художественного освещения в рамках реализации приоритетного проекта «Светлый город»                     10 840,1 тыс. рублей</a:t>
          </a:r>
        </a:p>
      </dgm:t>
    </dgm:pt>
    <dgm:pt modelId="{38F40A04-B935-44C4-BBFF-959431098CF0}" type="parTrans" cxnId="{4F82BED6-6710-414A-83A2-D0767DA560F0}">
      <dgm:prSet/>
      <dgm:spPr/>
      <dgm:t>
        <a:bodyPr/>
        <a:lstStyle/>
        <a:p>
          <a:endParaRPr lang="ru-RU"/>
        </a:p>
      </dgm:t>
    </dgm:pt>
    <dgm:pt modelId="{E948B484-9344-4CBB-956F-47DD4EA64CCE}" type="sibTrans" cxnId="{4F82BED6-6710-414A-83A2-D0767DA560F0}">
      <dgm:prSet/>
      <dgm:spPr/>
      <dgm:t>
        <a:bodyPr/>
        <a:lstStyle/>
        <a:p>
          <a:endParaRPr lang="ru-RU"/>
        </a:p>
      </dgm:t>
    </dgm:pt>
    <dgm:pt modelId="{AEB7C7E2-CB61-49AA-80AE-7DBFFB03D62E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46 620,7 тыс. рублей за счет целевой субвенции из областного бюджета, за счет средств местного бюджета в сумме 1 191,8 тыс. рублей</a:t>
          </a:r>
        </a:p>
      </dgm:t>
    </dgm:pt>
    <dgm:pt modelId="{C0B121D5-3CAD-43A1-9DBB-FEF6B8E32D58}" type="parTrans" cxnId="{FF9D91F3-314E-4B08-B62A-54AAD2409E01}">
      <dgm:prSet/>
      <dgm:spPr/>
      <dgm:t>
        <a:bodyPr/>
        <a:lstStyle/>
        <a:p>
          <a:endParaRPr lang="ru-RU"/>
        </a:p>
      </dgm:t>
    </dgm:pt>
    <dgm:pt modelId="{38BBF750-CF82-41C0-8E31-CB945BEF0A75}" type="sibTrans" cxnId="{FF9D91F3-314E-4B08-B62A-54AAD2409E01}">
      <dgm:prSet/>
      <dgm:spPr/>
      <dgm:t>
        <a:bodyPr/>
        <a:lstStyle/>
        <a:p>
          <a:endParaRPr lang="ru-RU"/>
        </a:p>
      </dgm:t>
    </dgm:pt>
    <dgm:pt modelId="{6A26605F-5D4B-401E-A2C8-74C077222A6E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муниципальных образовательных организаций профессиональной физической охраной        13 033,4 тыс. рублей</a:t>
          </a:r>
        </a:p>
      </dgm:t>
    </dgm:pt>
    <dgm:pt modelId="{8CA51940-E67D-48A1-A477-D654907C2658}" type="parTrans" cxnId="{214758C7-9154-45AB-A6A6-FC25E8C1CFE6}">
      <dgm:prSet/>
      <dgm:spPr/>
      <dgm:t>
        <a:bodyPr/>
        <a:lstStyle/>
        <a:p>
          <a:endParaRPr lang="ru-RU"/>
        </a:p>
      </dgm:t>
    </dgm:pt>
    <dgm:pt modelId="{24FB3315-194E-4200-A4B2-0312893841AE}" type="sibTrans" cxnId="{214758C7-9154-45AB-A6A6-FC25E8C1CFE6}">
      <dgm:prSet/>
      <dgm:spPr/>
      <dgm:t>
        <a:bodyPr/>
        <a:lstStyle/>
        <a:p>
          <a:endParaRPr lang="ru-RU"/>
        </a:p>
      </dgm:t>
    </dgm:pt>
    <dgm:pt modelId="{0F30C862-3D79-4222-BE32-B30A1D11835B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составили 12 972,3 тыс. рублей, из них из бюджета Московской области 4 564,9 тыс. рублей, из бюджета Российской Федерации 5 358,8 тыс. рублей </a:t>
          </a:r>
        </a:p>
      </dgm:t>
    </dgm:pt>
    <dgm:pt modelId="{500880D3-BC85-46CB-B0D5-17C130AF333C}" type="parTrans" cxnId="{87CE1A4C-AE3D-4582-9319-0FAF025A10D6}">
      <dgm:prSet/>
      <dgm:spPr/>
      <dgm:t>
        <a:bodyPr/>
        <a:lstStyle/>
        <a:p>
          <a:endParaRPr lang="ru-RU"/>
        </a:p>
      </dgm:t>
    </dgm:pt>
    <dgm:pt modelId="{05FC726C-A020-4C03-BEB3-34996C4C0BDB}" type="sibTrans" cxnId="{87CE1A4C-AE3D-4582-9319-0FAF025A10D6}">
      <dgm:prSet/>
      <dgm:spPr/>
      <dgm:t>
        <a:bodyPr/>
        <a:lstStyle/>
        <a:p>
          <a:endParaRPr lang="ru-RU"/>
        </a:p>
      </dgm:t>
    </dgm:pt>
    <dgm:pt modelId="{BF02896B-9C00-4866-8280-EF385030DA9C}">
      <dgm:prSet custT="1"/>
      <dgm:spPr/>
      <dgm:t>
        <a:bodyPr/>
        <a:lstStyle/>
        <a:p>
          <a:pPr algn="l" rtl="0"/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 12 893,3 тыс. рублей</a:t>
          </a:r>
        </a:p>
      </dgm:t>
    </dgm:pt>
    <dgm:pt modelId="{E5110E8A-DA47-4AC6-8DE8-BA12BB1C5DE5}" type="parTrans" cxnId="{1DB7DA93-B9BA-4713-BD3E-9C7075EC9C43}">
      <dgm:prSet/>
      <dgm:spPr/>
      <dgm:t>
        <a:bodyPr/>
        <a:lstStyle/>
        <a:p>
          <a:endParaRPr lang="ru-RU"/>
        </a:p>
      </dgm:t>
    </dgm:pt>
    <dgm:pt modelId="{42C2980D-4457-4F51-8DDB-006BE256241F}" type="sibTrans" cxnId="{1DB7DA93-B9BA-4713-BD3E-9C7075EC9C43}">
      <dgm:prSet/>
      <dgm:spPr/>
      <dgm:t>
        <a:bodyPr/>
        <a:lstStyle/>
        <a:p>
          <a:endParaRPr lang="ru-RU"/>
        </a:p>
      </dgm:t>
    </dgm:pt>
    <dgm:pt modelId="{FEBDF99E-60E9-489C-85CA-1BAF2FC56B32}" type="pres">
      <dgm:prSet presAssocID="{C2EA708B-E905-40D4-A231-647F41CF7B87}" presName="Name0" presStyleCnt="0">
        <dgm:presLayoutVars>
          <dgm:dir/>
          <dgm:animLvl val="lvl"/>
          <dgm:resizeHandles val="exact"/>
        </dgm:presLayoutVars>
      </dgm:prSet>
      <dgm:spPr/>
    </dgm:pt>
    <dgm:pt modelId="{4056DB03-8642-491C-8857-02C2CC1AF1E5}" type="pres">
      <dgm:prSet presAssocID="{A2E8C335-4B90-4EEE-BD7F-ADB0D1079DD6}" presName="linNode" presStyleCnt="0"/>
      <dgm:spPr/>
    </dgm:pt>
    <dgm:pt modelId="{D41238A0-8AB6-4B57-82B5-BF647B875DFB}" type="pres">
      <dgm:prSet presAssocID="{A2E8C335-4B90-4EEE-BD7F-ADB0D1079DD6}" presName="parentText" presStyleLbl="node1" presStyleIdx="0" presStyleCnt="8" custScaleX="277778" custLinFactNeighborX="17531" custLinFactNeighborY="3304">
        <dgm:presLayoutVars>
          <dgm:chMax val="1"/>
          <dgm:bulletEnabled val="1"/>
        </dgm:presLayoutVars>
      </dgm:prSet>
      <dgm:spPr/>
    </dgm:pt>
    <dgm:pt modelId="{33CB8629-E8C3-4630-8ADD-11C4AD13335D}" type="pres">
      <dgm:prSet presAssocID="{237BED29-7BAA-49C0-A553-9C5285656639}" presName="sp" presStyleCnt="0"/>
      <dgm:spPr/>
    </dgm:pt>
    <dgm:pt modelId="{9C3FB98C-8D8B-45B7-BC32-EB26ED725518}" type="pres">
      <dgm:prSet presAssocID="{816F408B-E045-41F3-B08D-5CF69B0127AA}" presName="linNode" presStyleCnt="0"/>
      <dgm:spPr/>
    </dgm:pt>
    <dgm:pt modelId="{1E1EBF25-E48A-4A36-A87E-9797A9F56F06}" type="pres">
      <dgm:prSet presAssocID="{816F408B-E045-41F3-B08D-5CF69B0127AA}" presName="parentText" presStyleLbl="node1" presStyleIdx="1" presStyleCnt="8" custScaleX="277778" custLinFactNeighborX="-136" custLinFactNeighborY="-4346">
        <dgm:presLayoutVars>
          <dgm:chMax val="1"/>
          <dgm:bulletEnabled val="1"/>
        </dgm:presLayoutVars>
      </dgm:prSet>
      <dgm:spPr/>
    </dgm:pt>
    <dgm:pt modelId="{BF2E295D-2007-4A88-A276-9C0F695D9E03}" type="pres">
      <dgm:prSet presAssocID="{2104DCD4-A12B-41A1-A31A-DB98E89B923F}" presName="sp" presStyleCnt="0"/>
      <dgm:spPr/>
    </dgm:pt>
    <dgm:pt modelId="{298994B3-6CAA-456D-AA65-296939BE235D}" type="pres">
      <dgm:prSet presAssocID="{88206DDE-A922-454B-AE39-0377A6964BE5}" presName="linNode" presStyleCnt="0"/>
      <dgm:spPr/>
    </dgm:pt>
    <dgm:pt modelId="{D1D1E964-585D-4729-8075-5CF7033B5B7E}" type="pres">
      <dgm:prSet presAssocID="{88206DDE-A922-454B-AE39-0377A6964BE5}" presName="parentText" presStyleLbl="node1" presStyleIdx="2" presStyleCnt="8" custScaleX="277778" custLinFactNeighborX="2219" custLinFactNeighborY="-8937">
        <dgm:presLayoutVars>
          <dgm:chMax val="1"/>
          <dgm:bulletEnabled val="1"/>
        </dgm:presLayoutVars>
      </dgm:prSet>
      <dgm:spPr/>
    </dgm:pt>
    <dgm:pt modelId="{DED06863-C792-41CF-87DE-009E3A0C87B5}" type="pres">
      <dgm:prSet presAssocID="{9F71A8EE-23F4-47C4-8FA1-9C760AD2A59A}" presName="sp" presStyleCnt="0"/>
      <dgm:spPr/>
    </dgm:pt>
    <dgm:pt modelId="{8302F680-946F-4D5C-90D6-7AFCA566385F}" type="pres">
      <dgm:prSet presAssocID="{99E5F1FF-EA25-4381-B7BE-1BE1239FBEFC}" presName="linNode" presStyleCnt="0"/>
      <dgm:spPr/>
    </dgm:pt>
    <dgm:pt modelId="{2EAF3037-C738-4351-BE4F-9BB4C1C0557A}" type="pres">
      <dgm:prSet presAssocID="{99E5F1FF-EA25-4381-B7BE-1BE1239FBEFC}" presName="parentText" presStyleLbl="node1" presStyleIdx="3" presStyleCnt="8" custScaleX="277778">
        <dgm:presLayoutVars>
          <dgm:chMax val="1"/>
          <dgm:bulletEnabled val="1"/>
        </dgm:presLayoutVars>
      </dgm:prSet>
      <dgm:spPr/>
    </dgm:pt>
    <dgm:pt modelId="{E7A972C1-BAE1-4798-A6E7-A7A864F27080}" type="pres">
      <dgm:prSet presAssocID="{E948B484-9344-4CBB-956F-47DD4EA64CCE}" presName="sp" presStyleCnt="0"/>
      <dgm:spPr/>
    </dgm:pt>
    <dgm:pt modelId="{80698157-F758-429A-84B7-666308F76528}" type="pres">
      <dgm:prSet presAssocID="{AEB7C7E2-CB61-49AA-80AE-7DBFFB03D62E}" presName="linNode" presStyleCnt="0"/>
      <dgm:spPr/>
    </dgm:pt>
    <dgm:pt modelId="{545FB469-7708-4C7D-A7A2-9600C0B1F8D3}" type="pres">
      <dgm:prSet presAssocID="{AEB7C7E2-CB61-49AA-80AE-7DBFFB03D62E}" presName="parentText" presStyleLbl="node1" presStyleIdx="4" presStyleCnt="8" custScaleX="277778">
        <dgm:presLayoutVars>
          <dgm:chMax val="1"/>
          <dgm:bulletEnabled val="1"/>
        </dgm:presLayoutVars>
      </dgm:prSet>
      <dgm:spPr/>
    </dgm:pt>
    <dgm:pt modelId="{01A10ADC-B067-4219-BB47-0130C2517879}" type="pres">
      <dgm:prSet presAssocID="{38BBF750-CF82-41C0-8E31-CB945BEF0A75}" presName="sp" presStyleCnt="0"/>
      <dgm:spPr/>
    </dgm:pt>
    <dgm:pt modelId="{5244A4C5-E6A2-4A26-9CA5-3149A5B3C0B9}" type="pres">
      <dgm:prSet presAssocID="{6A26605F-5D4B-401E-A2C8-74C077222A6E}" presName="linNode" presStyleCnt="0"/>
      <dgm:spPr/>
    </dgm:pt>
    <dgm:pt modelId="{006504BD-5F15-4418-AC2F-0E9603EFF1DD}" type="pres">
      <dgm:prSet presAssocID="{6A26605F-5D4B-401E-A2C8-74C077222A6E}" presName="parentText" presStyleLbl="node1" presStyleIdx="5" presStyleCnt="8" custScaleX="277778" custLinFactNeighborX="2789" custLinFactNeighborY="1652">
        <dgm:presLayoutVars>
          <dgm:chMax val="1"/>
          <dgm:bulletEnabled val="1"/>
        </dgm:presLayoutVars>
      </dgm:prSet>
      <dgm:spPr/>
    </dgm:pt>
    <dgm:pt modelId="{4461AEF6-9ED0-437E-88A9-7B6DE56E1CFA}" type="pres">
      <dgm:prSet presAssocID="{24FB3315-194E-4200-A4B2-0312893841AE}" presName="sp" presStyleCnt="0"/>
      <dgm:spPr/>
    </dgm:pt>
    <dgm:pt modelId="{F9BDFF34-1CE6-4E6C-A7F6-DDBAF3FCB169}" type="pres">
      <dgm:prSet presAssocID="{0F30C862-3D79-4222-BE32-B30A1D11835B}" presName="linNode" presStyleCnt="0"/>
      <dgm:spPr/>
    </dgm:pt>
    <dgm:pt modelId="{1BCCAD72-4ACD-4A83-ADCE-ACD6024CA196}" type="pres">
      <dgm:prSet presAssocID="{0F30C862-3D79-4222-BE32-B30A1D11835B}" presName="parentText" presStyleLbl="node1" presStyleIdx="6" presStyleCnt="8" custScaleX="277778">
        <dgm:presLayoutVars>
          <dgm:chMax val="1"/>
          <dgm:bulletEnabled val="1"/>
        </dgm:presLayoutVars>
      </dgm:prSet>
      <dgm:spPr/>
    </dgm:pt>
    <dgm:pt modelId="{32C78F75-220F-49C8-9D8C-A6D47FF4146E}" type="pres">
      <dgm:prSet presAssocID="{05FC726C-A020-4C03-BEB3-34996C4C0BDB}" presName="sp" presStyleCnt="0"/>
      <dgm:spPr/>
    </dgm:pt>
    <dgm:pt modelId="{7C2596DC-D8EF-47C4-ABDE-02CB80B54B25}" type="pres">
      <dgm:prSet presAssocID="{BF02896B-9C00-4866-8280-EF385030DA9C}" presName="linNode" presStyleCnt="0"/>
      <dgm:spPr/>
    </dgm:pt>
    <dgm:pt modelId="{F249DF20-4651-459B-9162-6150D6D156C7}" type="pres">
      <dgm:prSet presAssocID="{BF02896B-9C00-4866-8280-EF385030DA9C}" presName="parentText" presStyleLbl="node1" presStyleIdx="7" presStyleCnt="8" custScaleX="277778" custLinFactNeighborX="136">
        <dgm:presLayoutVars>
          <dgm:chMax val="1"/>
          <dgm:bulletEnabled val="1"/>
        </dgm:presLayoutVars>
      </dgm:prSet>
      <dgm:spPr/>
    </dgm:pt>
  </dgm:ptLst>
  <dgm:cxnLst>
    <dgm:cxn modelId="{645DF40E-CF9A-4D39-B6E4-700D28F93C76}" type="presOf" srcId="{88206DDE-A922-454B-AE39-0377A6964BE5}" destId="{D1D1E964-585D-4729-8075-5CF7033B5B7E}" srcOrd="0" destOrd="0" presId="urn:microsoft.com/office/officeart/2005/8/layout/vList5"/>
    <dgm:cxn modelId="{C234CC14-B59D-42E3-A862-05FE72B11E48}" srcId="{C2EA708B-E905-40D4-A231-647F41CF7B87}" destId="{88206DDE-A922-454B-AE39-0377A6964BE5}" srcOrd="2" destOrd="0" parTransId="{5A935606-EE86-4926-9B82-2D4DA99C4C7D}" sibTransId="{9F71A8EE-23F4-47C4-8FA1-9C760AD2A59A}"/>
    <dgm:cxn modelId="{790FC229-C891-4E65-ABA1-7969056570D8}" srcId="{C2EA708B-E905-40D4-A231-647F41CF7B87}" destId="{A2E8C335-4B90-4EEE-BD7F-ADB0D1079DD6}" srcOrd="0" destOrd="0" parTransId="{C069ED6C-E72A-4E00-8AB6-75D1393CD976}" sibTransId="{237BED29-7BAA-49C0-A553-9C5285656639}"/>
    <dgm:cxn modelId="{B055682A-C386-42D9-96DF-940C6D473E40}" type="presOf" srcId="{99E5F1FF-EA25-4381-B7BE-1BE1239FBEFC}" destId="{2EAF3037-C738-4351-BE4F-9BB4C1C0557A}" srcOrd="0" destOrd="0" presId="urn:microsoft.com/office/officeart/2005/8/layout/vList5"/>
    <dgm:cxn modelId="{D9389D33-45E4-41C1-B9DA-70F28D81077D}" type="presOf" srcId="{A2E8C335-4B90-4EEE-BD7F-ADB0D1079DD6}" destId="{D41238A0-8AB6-4B57-82B5-BF647B875DFB}" srcOrd="0" destOrd="0" presId="urn:microsoft.com/office/officeart/2005/8/layout/vList5"/>
    <dgm:cxn modelId="{B7A4D434-D76D-4A48-A3DD-21847AFF2D6E}" type="presOf" srcId="{6A26605F-5D4B-401E-A2C8-74C077222A6E}" destId="{006504BD-5F15-4418-AC2F-0E9603EFF1DD}" srcOrd="0" destOrd="0" presId="urn:microsoft.com/office/officeart/2005/8/layout/vList5"/>
    <dgm:cxn modelId="{D35D735D-21DB-4C05-B001-DEC23B4DF8DC}" type="presOf" srcId="{816F408B-E045-41F3-B08D-5CF69B0127AA}" destId="{1E1EBF25-E48A-4A36-A87E-9797A9F56F06}" srcOrd="0" destOrd="0" presId="urn:microsoft.com/office/officeart/2005/8/layout/vList5"/>
    <dgm:cxn modelId="{86AFF16A-4A58-444F-AD86-672F12DE16DC}" type="presOf" srcId="{AEB7C7E2-CB61-49AA-80AE-7DBFFB03D62E}" destId="{545FB469-7708-4C7D-A7A2-9600C0B1F8D3}" srcOrd="0" destOrd="0" presId="urn:microsoft.com/office/officeart/2005/8/layout/vList5"/>
    <dgm:cxn modelId="{87CE1A4C-AE3D-4582-9319-0FAF025A10D6}" srcId="{C2EA708B-E905-40D4-A231-647F41CF7B87}" destId="{0F30C862-3D79-4222-BE32-B30A1D11835B}" srcOrd="6" destOrd="0" parTransId="{500880D3-BC85-46CB-B0D5-17C130AF333C}" sibTransId="{05FC726C-A020-4C03-BEB3-34996C4C0BDB}"/>
    <dgm:cxn modelId="{266AFE76-828A-44B7-9E6A-5B2C6453BAAA}" type="presOf" srcId="{BF02896B-9C00-4866-8280-EF385030DA9C}" destId="{F249DF20-4651-459B-9162-6150D6D156C7}" srcOrd="0" destOrd="0" presId="urn:microsoft.com/office/officeart/2005/8/layout/vList5"/>
    <dgm:cxn modelId="{FEFA277E-F0B4-48DC-BEE2-CEC7B005D7CF}" srcId="{C2EA708B-E905-40D4-A231-647F41CF7B87}" destId="{816F408B-E045-41F3-B08D-5CF69B0127AA}" srcOrd="1" destOrd="0" parTransId="{B1966BA3-AC57-4423-BF9B-AECB3CC3F728}" sibTransId="{2104DCD4-A12B-41A1-A31A-DB98E89B923F}"/>
    <dgm:cxn modelId="{4A0AFD82-D067-4652-BBA6-3B9EB3713E1E}" type="presOf" srcId="{C2EA708B-E905-40D4-A231-647F41CF7B87}" destId="{FEBDF99E-60E9-489C-85CA-1BAF2FC56B32}" srcOrd="0" destOrd="0" presId="urn:microsoft.com/office/officeart/2005/8/layout/vList5"/>
    <dgm:cxn modelId="{1DB7DA93-B9BA-4713-BD3E-9C7075EC9C43}" srcId="{C2EA708B-E905-40D4-A231-647F41CF7B87}" destId="{BF02896B-9C00-4866-8280-EF385030DA9C}" srcOrd="7" destOrd="0" parTransId="{E5110E8A-DA47-4AC6-8DE8-BA12BB1C5DE5}" sibTransId="{42C2980D-4457-4F51-8DDB-006BE256241F}"/>
    <dgm:cxn modelId="{214758C7-9154-45AB-A6A6-FC25E8C1CFE6}" srcId="{C2EA708B-E905-40D4-A231-647F41CF7B87}" destId="{6A26605F-5D4B-401E-A2C8-74C077222A6E}" srcOrd="5" destOrd="0" parTransId="{8CA51940-E67D-48A1-A477-D654907C2658}" sibTransId="{24FB3315-194E-4200-A4B2-0312893841AE}"/>
    <dgm:cxn modelId="{4F82BED6-6710-414A-83A2-D0767DA560F0}" srcId="{C2EA708B-E905-40D4-A231-647F41CF7B87}" destId="{99E5F1FF-EA25-4381-B7BE-1BE1239FBEFC}" srcOrd="3" destOrd="0" parTransId="{38F40A04-B935-44C4-BBFF-959431098CF0}" sibTransId="{E948B484-9344-4CBB-956F-47DD4EA64CCE}"/>
    <dgm:cxn modelId="{0B6A76DA-5F3E-4222-B643-A0F06562AD31}" type="presOf" srcId="{0F30C862-3D79-4222-BE32-B30A1D11835B}" destId="{1BCCAD72-4ACD-4A83-ADCE-ACD6024CA196}" srcOrd="0" destOrd="0" presId="urn:microsoft.com/office/officeart/2005/8/layout/vList5"/>
    <dgm:cxn modelId="{FF9D91F3-314E-4B08-B62A-54AAD2409E01}" srcId="{C2EA708B-E905-40D4-A231-647F41CF7B87}" destId="{AEB7C7E2-CB61-49AA-80AE-7DBFFB03D62E}" srcOrd="4" destOrd="0" parTransId="{C0B121D5-3CAD-43A1-9DBB-FEF6B8E32D58}" sibTransId="{38BBF750-CF82-41C0-8E31-CB945BEF0A75}"/>
    <dgm:cxn modelId="{19E42C92-4CA4-43DB-8AAC-1B507FDD3B8A}" type="presParOf" srcId="{FEBDF99E-60E9-489C-85CA-1BAF2FC56B32}" destId="{4056DB03-8642-491C-8857-02C2CC1AF1E5}" srcOrd="0" destOrd="0" presId="urn:microsoft.com/office/officeart/2005/8/layout/vList5"/>
    <dgm:cxn modelId="{3E981E89-C7A2-40C7-9CBF-72E3ECC2F94D}" type="presParOf" srcId="{4056DB03-8642-491C-8857-02C2CC1AF1E5}" destId="{D41238A0-8AB6-4B57-82B5-BF647B875DFB}" srcOrd="0" destOrd="0" presId="urn:microsoft.com/office/officeart/2005/8/layout/vList5"/>
    <dgm:cxn modelId="{B4851B48-9110-4BBB-AC3A-DFC909A83575}" type="presParOf" srcId="{FEBDF99E-60E9-489C-85CA-1BAF2FC56B32}" destId="{33CB8629-E8C3-4630-8ADD-11C4AD13335D}" srcOrd="1" destOrd="0" presId="urn:microsoft.com/office/officeart/2005/8/layout/vList5"/>
    <dgm:cxn modelId="{ED869109-D834-4B90-B850-66F03AC4C9A5}" type="presParOf" srcId="{FEBDF99E-60E9-489C-85CA-1BAF2FC56B32}" destId="{9C3FB98C-8D8B-45B7-BC32-EB26ED725518}" srcOrd="2" destOrd="0" presId="urn:microsoft.com/office/officeart/2005/8/layout/vList5"/>
    <dgm:cxn modelId="{508BFCDB-1684-43D5-9B72-1A4074F4EF7E}" type="presParOf" srcId="{9C3FB98C-8D8B-45B7-BC32-EB26ED725518}" destId="{1E1EBF25-E48A-4A36-A87E-9797A9F56F06}" srcOrd="0" destOrd="0" presId="urn:microsoft.com/office/officeart/2005/8/layout/vList5"/>
    <dgm:cxn modelId="{8257A9C8-12B5-4285-B908-E3099DD0C03A}" type="presParOf" srcId="{FEBDF99E-60E9-489C-85CA-1BAF2FC56B32}" destId="{BF2E295D-2007-4A88-A276-9C0F695D9E03}" srcOrd="3" destOrd="0" presId="urn:microsoft.com/office/officeart/2005/8/layout/vList5"/>
    <dgm:cxn modelId="{098C1F55-4043-49A6-A54B-B46DBE0DEDFA}" type="presParOf" srcId="{FEBDF99E-60E9-489C-85CA-1BAF2FC56B32}" destId="{298994B3-6CAA-456D-AA65-296939BE235D}" srcOrd="4" destOrd="0" presId="urn:microsoft.com/office/officeart/2005/8/layout/vList5"/>
    <dgm:cxn modelId="{F7D9ED56-2C3C-4379-B9E8-AEB9FD731585}" type="presParOf" srcId="{298994B3-6CAA-456D-AA65-296939BE235D}" destId="{D1D1E964-585D-4729-8075-5CF7033B5B7E}" srcOrd="0" destOrd="0" presId="urn:microsoft.com/office/officeart/2005/8/layout/vList5"/>
    <dgm:cxn modelId="{FDE7717D-74C5-44BB-AA52-CA39C288A955}" type="presParOf" srcId="{FEBDF99E-60E9-489C-85CA-1BAF2FC56B32}" destId="{DED06863-C792-41CF-87DE-009E3A0C87B5}" srcOrd="5" destOrd="0" presId="urn:microsoft.com/office/officeart/2005/8/layout/vList5"/>
    <dgm:cxn modelId="{766800AE-3C4C-484C-B24A-FD67061B877D}" type="presParOf" srcId="{FEBDF99E-60E9-489C-85CA-1BAF2FC56B32}" destId="{8302F680-946F-4D5C-90D6-7AFCA566385F}" srcOrd="6" destOrd="0" presId="urn:microsoft.com/office/officeart/2005/8/layout/vList5"/>
    <dgm:cxn modelId="{73BC5823-0B06-447B-A337-D8B3F2D3202F}" type="presParOf" srcId="{8302F680-946F-4D5C-90D6-7AFCA566385F}" destId="{2EAF3037-C738-4351-BE4F-9BB4C1C0557A}" srcOrd="0" destOrd="0" presId="urn:microsoft.com/office/officeart/2005/8/layout/vList5"/>
    <dgm:cxn modelId="{7375B117-11E4-4600-8180-293A4B27143A}" type="presParOf" srcId="{FEBDF99E-60E9-489C-85CA-1BAF2FC56B32}" destId="{E7A972C1-BAE1-4798-A6E7-A7A864F27080}" srcOrd="7" destOrd="0" presId="urn:microsoft.com/office/officeart/2005/8/layout/vList5"/>
    <dgm:cxn modelId="{5A027391-0BDB-4493-858C-8DB15957635B}" type="presParOf" srcId="{FEBDF99E-60E9-489C-85CA-1BAF2FC56B32}" destId="{80698157-F758-429A-84B7-666308F76528}" srcOrd="8" destOrd="0" presId="urn:microsoft.com/office/officeart/2005/8/layout/vList5"/>
    <dgm:cxn modelId="{39ECFC2D-1343-4E33-B680-4C937DDDDDB3}" type="presParOf" srcId="{80698157-F758-429A-84B7-666308F76528}" destId="{545FB469-7708-4C7D-A7A2-9600C0B1F8D3}" srcOrd="0" destOrd="0" presId="urn:microsoft.com/office/officeart/2005/8/layout/vList5"/>
    <dgm:cxn modelId="{C7172C4D-08F6-47D4-85E5-BABE4BCF1D44}" type="presParOf" srcId="{FEBDF99E-60E9-489C-85CA-1BAF2FC56B32}" destId="{01A10ADC-B067-4219-BB47-0130C2517879}" srcOrd="9" destOrd="0" presId="urn:microsoft.com/office/officeart/2005/8/layout/vList5"/>
    <dgm:cxn modelId="{4C8D9D5B-3B93-4D15-9EC3-75A2FFE41C7F}" type="presParOf" srcId="{FEBDF99E-60E9-489C-85CA-1BAF2FC56B32}" destId="{5244A4C5-E6A2-4A26-9CA5-3149A5B3C0B9}" srcOrd="10" destOrd="0" presId="urn:microsoft.com/office/officeart/2005/8/layout/vList5"/>
    <dgm:cxn modelId="{318ABCD1-3D4E-4949-8192-0817A9AC496F}" type="presParOf" srcId="{5244A4C5-E6A2-4A26-9CA5-3149A5B3C0B9}" destId="{006504BD-5F15-4418-AC2F-0E9603EFF1DD}" srcOrd="0" destOrd="0" presId="urn:microsoft.com/office/officeart/2005/8/layout/vList5"/>
    <dgm:cxn modelId="{7CD1F0BE-49E1-48CC-B364-B037E1E635AF}" type="presParOf" srcId="{FEBDF99E-60E9-489C-85CA-1BAF2FC56B32}" destId="{4461AEF6-9ED0-437E-88A9-7B6DE56E1CFA}" srcOrd="11" destOrd="0" presId="urn:microsoft.com/office/officeart/2005/8/layout/vList5"/>
    <dgm:cxn modelId="{07B4963D-03C0-4D26-861E-251A91DFB228}" type="presParOf" srcId="{FEBDF99E-60E9-489C-85CA-1BAF2FC56B32}" destId="{F9BDFF34-1CE6-4E6C-A7F6-DDBAF3FCB169}" srcOrd="12" destOrd="0" presId="urn:microsoft.com/office/officeart/2005/8/layout/vList5"/>
    <dgm:cxn modelId="{7400141D-8142-4F25-8230-310F85911937}" type="presParOf" srcId="{F9BDFF34-1CE6-4E6C-A7F6-DDBAF3FCB169}" destId="{1BCCAD72-4ACD-4A83-ADCE-ACD6024CA196}" srcOrd="0" destOrd="0" presId="urn:microsoft.com/office/officeart/2005/8/layout/vList5"/>
    <dgm:cxn modelId="{3C1E3B79-FAF3-45AD-AEBA-062639763DAC}" type="presParOf" srcId="{FEBDF99E-60E9-489C-85CA-1BAF2FC56B32}" destId="{32C78F75-220F-49C8-9D8C-A6D47FF4146E}" srcOrd="13" destOrd="0" presId="urn:microsoft.com/office/officeart/2005/8/layout/vList5"/>
    <dgm:cxn modelId="{B1BDCA79-0C17-4EAF-B208-848B0A753EF3}" type="presParOf" srcId="{FEBDF99E-60E9-489C-85CA-1BAF2FC56B32}" destId="{7C2596DC-D8EF-47C4-ABDE-02CB80B54B25}" srcOrd="14" destOrd="0" presId="urn:microsoft.com/office/officeart/2005/8/layout/vList5"/>
    <dgm:cxn modelId="{83735A1A-999A-4CC0-99C1-B5A1FE1E929A}" type="presParOf" srcId="{7C2596DC-D8EF-47C4-ABDE-02CB80B54B25}" destId="{F249DF20-4651-459B-9162-6150D6D156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F0928-2210-4B8B-9978-4297E19377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03356-12DE-4A4F-9A82-C2C3402BDC2F}">
      <dgm:prSet/>
      <dgm:spPr/>
      <dgm:t>
        <a:bodyPr/>
        <a:lstStyle/>
        <a:p>
          <a:pPr rtl="0"/>
          <a:r>
            <a:rPr lang="ru-RU" dirty="0"/>
            <a:t>Протяженность дорожной сети городского округа Лобня составляет 129 км. Для того, чтобы дороги общего пользования содержались в нормативном состоянии, круглогодично проводится комплекс работ: очистка проезжей части дорог и тротуаров от снега зимой, от мусора и пыли – летом, покраска бордюрного камня и элементов обустройства весной и осенью, ямочный ремонт.</a:t>
          </a:r>
        </a:p>
      </dgm:t>
    </dgm:pt>
    <dgm:pt modelId="{E00B07CD-1FB9-4F2C-A698-C18EF432B1CB}" type="parTrans" cxnId="{C25FA618-5968-440D-9B08-21F9645829C4}">
      <dgm:prSet/>
      <dgm:spPr/>
      <dgm:t>
        <a:bodyPr/>
        <a:lstStyle/>
        <a:p>
          <a:endParaRPr lang="ru-RU"/>
        </a:p>
      </dgm:t>
    </dgm:pt>
    <dgm:pt modelId="{A5D0E316-A24F-441D-B281-9D52C8FDE7A6}" type="sibTrans" cxnId="{C25FA618-5968-440D-9B08-21F9645829C4}">
      <dgm:prSet/>
      <dgm:spPr/>
      <dgm:t>
        <a:bodyPr/>
        <a:lstStyle/>
        <a:p>
          <a:endParaRPr lang="ru-RU"/>
        </a:p>
      </dgm:t>
    </dgm:pt>
    <dgm:pt modelId="{F3C7AE30-D544-4722-9889-39F9CB7505DD}">
      <dgm:prSet/>
      <dgm:spPr/>
      <dgm:t>
        <a:bodyPr/>
        <a:lstStyle/>
        <a:p>
          <a:pPr rtl="0"/>
          <a:r>
            <a:rPr lang="ru-RU" dirty="0"/>
            <a:t>В 2018 году по поручению Губернатора Московской области Андрея Воробьева еженедельно устранялось не менее 100 кв. м. ям во дворах и на дорогах. Таким образом, в течении строительного сезона 2018 года было выполнено 12165 </a:t>
          </a:r>
          <a:r>
            <a:rPr lang="ru-RU" dirty="0" err="1"/>
            <a:t>кв.м</a:t>
          </a:r>
          <a:r>
            <a:rPr lang="ru-RU" dirty="0"/>
            <a:t>. ямочного ремонта. Уменьшения ямочного ремонта по сравнению с 2017 годом удалось добиться за счет планового, полного ремонта проезжей части дорог, а также дополнительными работами картами более 500 </a:t>
          </a:r>
          <a:r>
            <a:rPr lang="ru-RU" dirty="0" err="1"/>
            <a:t>кв.м</a:t>
          </a:r>
          <a:r>
            <a:rPr lang="ru-RU" dirty="0"/>
            <a:t>.</a:t>
          </a:r>
        </a:p>
      </dgm:t>
    </dgm:pt>
    <dgm:pt modelId="{DA504AA8-4D87-4448-9F61-E24BDB09B81B}" type="parTrans" cxnId="{9F456937-68D2-4AA4-9511-54676630DDA0}">
      <dgm:prSet/>
      <dgm:spPr/>
      <dgm:t>
        <a:bodyPr/>
        <a:lstStyle/>
        <a:p>
          <a:endParaRPr lang="ru-RU"/>
        </a:p>
      </dgm:t>
    </dgm:pt>
    <dgm:pt modelId="{3E51AC71-CF34-49B1-B2C3-0D58EA388C3E}" type="sibTrans" cxnId="{9F456937-68D2-4AA4-9511-54676630DDA0}">
      <dgm:prSet/>
      <dgm:spPr/>
      <dgm:t>
        <a:bodyPr/>
        <a:lstStyle/>
        <a:p>
          <a:endParaRPr lang="ru-RU"/>
        </a:p>
      </dgm:t>
    </dgm:pt>
    <dgm:pt modelId="{2CD2BCB1-AAF7-47C3-8F73-51BEE766D66E}" type="pres">
      <dgm:prSet presAssocID="{C85F0928-2210-4B8B-9978-4297E193778F}" presName="linearFlow" presStyleCnt="0">
        <dgm:presLayoutVars>
          <dgm:dir/>
          <dgm:resizeHandles val="exact"/>
        </dgm:presLayoutVars>
      </dgm:prSet>
      <dgm:spPr/>
    </dgm:pt>
    <dgm:pt modelId="{D4B4DD2B-EE01-4ED7-A094-6F3CC8A42C20}" type="pres">
      <dgm:prSet presAssocID="{BA103356-12DE-4A4F-9A82-C2C3402BDC2F}" presName="composite" presStyleCnt="0"/>
      <dgm:spPr/>
    </dgm:pt>
    <dgm:pt modelId="{A47B7F41-72F4-4C5D-BFFE-7E16E9474735}" type="pres">
      <dgm:prSet presAssocID="{BA103356-12DE-4A4F-9A82-C2C3402BDC2F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87DF910-5606-4439-9F0B-14E2338F616E}" type="pres">
      <dgm:prSet presAssocID="{BA103356-12DE-4A4F-9A82-C2C3402BDC2F}" presName="txShp" presStyleLbl="node1" presStyleIdx="0" presStyleCnt="2">
        <dgm:presLayoutVars>
          <dgm:bulletEnabled val="1"/>
        </dgm:presLayoutVars>
      </dgm:prSet>
      <dgm:spPr/>
    </dgm:pt>
    <dgm:pt modelId="{99F549C1-E4B8-411D-9838-C61FA53A1668}" type="pres">
      <dgm:prSet presAssocID="{A5D0E316-A24F-441D-B281-9D52C8FDE7A6}" presName="spacing" presStyleCnt="0"/>
      <dgm:spPr/>
    </dgm:pt>
    <dgm:pt modelId="{00D1D48A-D6D8-467D-9D9C-C39B4264820A}" type="pres">
      <dgm:prSet presAssocID="{F3C7AE30-D544-4722-9889-39F9CB7505DD}" presName="composite" presStyleCnt="0"/>
      <dgm:spPr/>
    </dgm:pt>
    <dgm:pt modelId="{CAE03C2E-86AA-4A14-AC56-A5D119C71A01}" type="pres">
      <dgm:prSet presAssocID="{F3C7AE30-D544-4722-9889-39F9CB7505DD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6F1FC94-85D0-4B20-8D54-B5A483C66171}" type="pres">
      <dgm:prSet presAssocID="{F3C7AE30-D544-4722-9889-39F9CB7505DD}" presName="txShp" presStyleLbl="node1" presStyleIdx="1" presStyleCnt="2">
        <dgm:presLayoutVars>
          <dgm:bulletEnabled val="1"/>
        </dgm:presLayoutVars>
      </dgm:prSet>
      <dgm:spPr/>
    </dgm:pt>
  </dgm:ptLst>
  <dgm:cxnLst>
    <dgm:cxn modelId="{C25FA618-5968-440D-9B08-21F9645829C4}" srcId="{C85F0928-2210-4B8B-9978-4297E193778F}" destId="{BA103356-12DE-4A4F-9A82-C2C3402BDC2F}" srcOrd="0" destOrd="0" parTransId="{E00B07CD-1FB9-4F2C-A698-C18EF432B1CB}" sibTransId="{A5D0E316-A24F-441D-B281-9D52C8FDE7A6}"/>
    <dgm:cxn modelId="{841D6E2C-3094-4A73-BA34-A20A2F700714}" type="presOf" srcId="{BA103356-12DE-4A4F-9A82-C2C3402BDC2F}" destId="{887DF910-5606-4439-9F0B-14E2338F616E}" srcOrd="0" destOrd="0" presId="urn:microsoft.com/office/officeart/2005/8/layout/vList3"/>
    <dgm:cxn modelId="{9F456937-68D2-4AA4-9511-54676630DDA0}" srcId="{C85F0928-2210-4B8B-9978-4297E193778F}" destId="{F3C7AE30-D544-4722-9889-39F9CB7505DD}" srcOrd="1" destOrd="0" parTransId="{DA504AA8-4D87-4448-9F61-E24BDB09B81B}" sibTransId="{3E51AC71-CF34-49B1-B2C3-0D58EA388C3E}"/>
    <dgm:cxn modelId="{3DD1509E-4737-41F5-854E-68618BF4332B}" type="presOf" srcId="{C85F0928-2210-4B8B-9978-4297E193778F}" destId="{2CD2BCB1-AAF7-47C3-8F73-51BEE766D66E}" srcOrd="0" destOrd="0" presId="urn:microsoft.com/office/officeart/2005/8/layout/vList3"/>
    <dgm:cxn modelId="{F4F006DE-570E-49D3-80FA-BE3919EDE6CE}" type="presOf" srcId="{F3C7AE30-D544-4722-9889-39F9CB7505DD}" destId="{66F1FC94-85D0-4B20-8D54-B5A483C66171}" srcOrd="0" destOrd="0" presId="urn:microsoft.com/office/officeart/2005/8/layout/vList3"/>
    <dgm:cxn modelId="{C357F1D8-49E3-4FCA-B23A-5D614EBE6B84}" type="presParOf" srcId="{2CD2BCB1-AAF7-47C3-8F73-51BEE766D66E}" destId="{D4B4DD2B-EE01-4ED7-A094-6F3CC8A42C20}" srcOrd="0" destOrd="0" presId="urn:microsoft.com/office/officeart/2005/8/layout/vList3"/>
    <dgm:cxn modelId="{B7877076-07CF-4F83-A023-A393F418921A}" type="presParOf" srcId="{D4B4DD2B-EE01-4ED7-A094-6F3CC8A42C20}" destId="{A47B7F41-72F4-4C5D-BFFE-7E16E9474735}" srcOrd="0" destOrd="0" presId="urn:microsoft.com/office/officeart/2005/8/layout/vList3"/>
    <dgm:cxn modelId="{A6B8D688-B00F-4A9A-A00A-32BC79B1B2A4}" type="presParOf" srcId="{D4B4DD2B-EE01-4ED7-A094-6F3CC8A42C20}" destId="{887DF910-5606-4439-9F0B-14E2338F616E}" srcOrd="1" destOrd="0" presId="urn:microsoft.com/office/officeart/2005/8/layout/vList3"/>
    <dgm:cxn modelId="{E0FCC6D5-A9B5-43E6-8BE0-4AA19EB0DB8F}" type="presParOf" srcId="{2CD2BCB1-AAF7-47C3-8F73-51BEE766D66E}" destId="{99F549C1-E4B8-411D-9838-C61FA53A1668}" srcOrd="1" destOrd="0" presId="urn:microsoft.com/office/officeart/2005/8/layout/vList3"/>
    <dgm:cxn modelId="{F162271C-A010-40BC-95B8-38A38992FC57}" type="presParOf" srcId="{2CD2BCB1-AAF7-47C3-8F73-51BEE766D66E}" destId="{00D1D48A-D6D8-467D-9D9C-C39B4264820A}" srcOrd="2" destOrd="0" presId="urn:microsoft.com/office/officeart/2005/8/layout/vList3"/>
    <dgm:cxn modelId="{41062CDA-712D-474B-8B15-8EDAB355BEC3}" type="presParOf" srcId="{00D1D48A-D6D8-467D-9D9C-C39B4264820A}" destId="{CAE03C2E-86AA-4A14-AC56-A5D119C71A01}" srcOrd="0" destOrd="0" presId="urn:microsoft.com/office/officeart/2005/8/layout/vList3"/>
    <dgm:cxn modelId="{E7D374FF-5011-45EE-BFBA-42BADC097AC3}" type="presParOf" srcId="{00D1D48A-D6D8-467D-9D9C-C39B4264820A}" destId="{66F1FC94-85D0-4B20-8D54-B5A483C661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7E5BB5-DED4-46C3-9329-3D8A1837890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6ACBE4-C8FF-4D9B-92C6-B84CB8796E87}">
      <dgm:prSet/>
      <dgm:spPr/>
      <dgm:t>
        <a:bodyPr/>
        <a:lstStyle/>
        <a:p>
          <a:pPr rtl="0"/>
          <a:r>
            <a:rPr lang="ru-RU" dirty="0"/>
            <a:t>Проведен ремонт основной пешеходной зоны города по ул. Ленина (четная сторона) площадью 2548кв.м.Отремонтированы тротуары в Берёзовой роще, площадью 1023 </a:t>
          </a:r>
          <a:r>
            <a:rPr lang="ru-RU" dirty="0" err="1"/>
            <a:t>кв.м</a:t>
          </a:r>
          <a:r>
            <a:rPr lang="ru-RU" dirty="0"/>
            <a:t>., также отремонтированы тротуары по ул. Ленина, ул. Пушкина, ул. 40 лет Октября., и построен новый по ул. Крупской 14а.</a:t>
          </a:r>
        </a:p>
      </dgm:t>
    </dgm:pt>
    <dgm:pt modelId="{FAB7336C-8FB1-4D58-9D01-0309DBC492A3}" type="parTrans" cxnId="{1BB21A52-0F6E-4057-A028-82792E8D84D3}">
      <dgm:prSet/>
      <dgm:spPr/>
      <dgm:t>
        <a:bodyPr/>
        <a:lstStyle/>
        <a:p>
          <a:endParaRPr lang="ru-RU"/>
        </a:p>
      </dgm:t>
    </dgm:pt>
    <dgm:pt modelId="{B234AA1F-2A89-4B76-998F-B6C4E822F13C}" type="sibTrans" cxnId="{1BB21A52-0F6E-4057-A028-82792E8D84D3}">
      <dgm:prSet/>
      <dgm:spPr/>
      <dgm:t>
        <a:bodyPr/>
        <a:lstStyle/>
        <a:p>
          <a:endParaRPr lang="ru-RU"/>
        </a:p>
      </dgm:t>
    </dgm:pt>
    <dgm:pt modelId="{2C54A02D-6DFB-4701-93F9-2BA181BFB92E}">
      <dgm:prSet/>
      <dgm:spPr/>
      <dgm:t>
        <a:bodyPr/>
        <a:lstStyle/>
        <a:p>
          <a:pPr rtl="0"/>
          <a:r>
            <a:rPr lang="ru-RU" dirty="0"/>
            <a:t>Для усиления безопасности пешеходов и соблюдения скоростного режима автотранспорта в городе было обустроено 38 новых искусственных дорожных неровностей, на всех автодорогах нанесена горизонтальная разметка, установлено новых и заменено поврежденных 340 дорожных знаков. Выполнено 45 понижений на тротуарах и переходах. </a:t>
          </a:r>
        </a:p>
      </dgm:t>
    </dgm:pt>
    <dgm:pt modelId="{8BB4E611-03C6-4773-A255-394739271587}" type="parTrans" cxnId="{E82369C4-E392-4CD9-A983-22A7F801E8E2}">
      <dgm:prSet/>
      <dgm:spPr/>
      <dgm:t>
        <a:bodyPr/>
        <a:lstStyle/>
        <a:p>
          <a:endParaRPr lang="ru-RU"/>
        </a:p>
      </dgm:t>
    </dgm:pt>
    <dgm:pt modelId="{FFE0F58E-9409-4BDE-8A8E-7A765A309FFF}" type="sibTrans" cxnId="{E82369C4-E392-4CD9-A983-22A7F801E8E2}">
      <dgm:prSet/>
      <dgm:spPr/>
      <dgm:t>
        <a:bodyPr/>
        <a:lstStyle/>
        <a:p>
          <a:endParaRPr lang="ru-RU"/>
        </a:p>
      </dgm:t>
    </dgm:pt>
    <dgm:pt modelId="{CC6E957E-1D35-424B-93D8-9AB4E9299BEF}">
      <dgm:prSet/>
      <dgm:spPr/>
      <dgm:t>
        <a:bodyPr/>
        <a:lstStyle/>
        <a:p>
          <a:pPr rtl="0"/>
          <a:r>
            <a:rPr lang="ru-RU" dirty="0"/>
            <a:t>В рамках строительства и ремонта парковочного пространства обустроены парковки на ул. Текстильная д.10-12, Чехова 10, Чехова 15, Чехова 9, Борисова 14, а также разворотный круг у ЛЦГБ. Общая площадь строительства и ремонта составила 4141 кв. м.</a:t>
          </a:r>
        </a:p>
      </dgm:t>
    </dgm:pt>
    <dgm:pt modelId="{C9626B35-6199-4BA1-81AE-0756637C5519}" type="parTrans" cxnId="{934D5D84-4093-44D1-B99E-6C97CE94D9BC}">
      <dgm:prSet/>
      <dgm:spPr/>
      <dgm:t>
        <a:bodyPr/>
        <a:lstStyle/>
        <a:p>
          <a:endParaRPr lang="ru-RU"/>
        </a:p>
      </dgm:t>
    </dgm:pt>
    <dgm:pt modelId="{E14F62E2-0D18-4ED0-A39C-3DA67818298A}" type="sibTrans" cxnId="{934D5D84-4093-44D1-B99E-6C97CE94D9BC}">
      <dgm:prSet/>
      <dgm:spPr/>
      <dgm:t>
        <a:bodyPr/>
        <a:lstStyle/>
        <a:p>
          <a:endParaRPr lang="ru-RU"/>
        </a:p>
      </dgm:t>
    </dgm:pt>
    <dgm:pt modelId="{5FD258D7-FEB4-47FF-AD39-468E34E9F71D}" type="pres">
      <dgm:prSet presAssocID="{487E5BB5-DED4-46C3-9329-3D8A18378908}" presName="linearFlow" presStyleCnt="0">
        <dgm:presLayoutVars>
          <dgm:dir/>
          <dgm:resizeHandles val="exact"/>
        </dgm:presLayoutVars>
      </dgm:prSet>
      <dgm:spPr/>
    </dgm:pt>
    <dgm:pt modelId="{2C7CD74B-0A4B-4064-B518-9CE624A80F02}" type="pres">
      <dgm:prSet presAssocID="{B56ACBE4-C8FF-4D9B-92C6-B84CB8796E87}" presName="composite" presStyleCnt="0"/>
      <dgm:spPr/>
    </dgm:pt>
    <dgm:pt modelId="{7414C846-9868-46C1-B523-D98235108BF1}" type="pres">
      <dgm:prSet presAssocID="{B56ACBE4-C8FF-4D9B-92C6-B84CB8796E8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5D4E2B3-7453-40F0-A9DC-F1BC2798C83B}" type="pres">
      <dgm:prSet presAssocID="{B56ACBE4-C8FF-4D9B-92C6-B84CB8796E87}" presName="txShp" presStyleLbl="node1" presStyleIdx="0" presStyleCnt="3">
        <dgm:presLayoutVars>
          <dgm:bulletEnabled val="1"/>
        </dgm:presLayoutVars>
      </dgm:prSet>
      <dgm:spPr/>
    </dgm:pt>
    <dgm:pt modelId="{12D5BAAC-BD99-439D-B6B7-51BE7E441513}" type="pres">
      <dgm:prSet presAssocID="{B234AA1F-2A89-4B76-998F-B6C4E822F13C}" presName="spacing" presStyleCnt="0"/>
      <dgm:spPr/>
    </dgm:pt>
    <dgm:pt modelId="{9E99635A-B90F-47B0-AA59-EC44B286EA6A}" type="pres">
      <dgm:prSet presAssocID="{2C54A02D-6DFB-4701-93F9-2BA181BFB92E}" presName="composite" presStyleCnt="0"/>
      <dgm:spPr/>
    </dgm:pt>
    <dgm:pt modelId="{EB6975BB-B5D6-439B-B61E-8901F93CE598}" type="pres">
      <dgm:prSet presAssocID="{2C54A02D-6DFB-4701-93F9-2BA181BFB92E}" presName="imgShp" presStyleLbl="fgImgPlace1" presStyleIdx="1" presStyleCnt="3" custLinFactNeighborX="-6803" custLinFactNeighborY="-185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D0D5F55-B49D-4E60-BBCB-B3EAE20D049A}" type="pres">
      <dgm:prSet presAssocID="{2C54A02D-6DFB-4701-93F9-2BA181BFB92E}" presName="txShp" presStyleLbl="node1" presStyleIdx="1" presStyleCnt="3">
        <dgm:presLayoutVars>
          <dgm:bulletEnabled val="1"/>
        </dgm:presLayoutVars>
      </dgm:prSet>
      <dgm:spPr/>
    </dgm:pt>
    <dgm:pt modelId="{578FC2B4-B7BB-4E72-9EB9-7E6D4FAD5634}" type="pres">
      <dgm:prSet presAssocID="{FFE0F58E-9409-4BDE-8A8E-7A765A309FFF}" presName="spacing" presStyleCnt="0"/>
      <dgm:spPr/>
    </dgm:pt>
    <dgm:pt modelId="{449451A7-BCCF-4653-ABCF-A16DBFCFEAA8}" type="pres">
      <dgm:prSet presAssocID="{CC6E957E-1D35-424B-93D8-9AB4E9299BEF}" presName="composite" presStyleCnt="0"/>
      <dgm:spPr/>
    </dgm:pt>
    <dgm:pt modelId="{D5E1D382-F946-41E4-9E6E-9629B4F1A594}" type="pres">
      <dgm:prSet presAssocID="{CC6E957E-1D35-424B-93D8-9AB4E9299BEF}" presName="imgShp" presStyleLbl="fgImgPlace1" presStyleIdx="2" presStyleCnt="3" custLinFactNeighborX="-3092" custLinFactNeighborY="-60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07629688-7564-47B1-9DAB-9CAD8B2D6558}" type="pres">
      <dgm:prSet presAssocID="{CC6E957E-1D35-424B-93D8-9AB4E9299BEF}" presName="txShp" presStyleLbl="node1" presStyleIdx="2" presStyleCnt="3">
        <dgm:presLayoutVars>
          <dgm:bulletEnabled val="1"/>
        </dgm:presLayoutVars>
      </dgm:prSet>
      <dgm:spPr/>
    </dgm:pt>
  </dgm:ptLst>
  <dgm:cxnLst>
    <dgm:cxn modelId="{99F4982C-E1B3-458C-B8D9-3830250B7F96}" type="presOf" srcId="{CC6E957E-1D35-424B-93D8-9AB4E9299BEF}" destId="{07629688-7564-47B1-9DAB-9CAD8B2D6558}" srcOrd="0" destOrd="0" presId="urn:microsoft.com/office/officeart/2005/8/layout/vList3"/>
    <dgm:cxn modelId="{1BB21A52-0F6E-4057-A028-82792E8D84D3}" srcId="{487E5BB5-DED4-46C3-9329-3D8A18378908}" destId="{B56ACBE4-C8FF-4D9B-92C6-B84CB8796E87}" srcOrd="0" destOrd="0" parTransId="{FAB7336C-8FB1-4D58-9D01-0309DBC492A3}" sibTransId="{B234AA1F-2A89-4B76-998F-B6C4E822F13C}"/>
    <dgm:cxn modelId="{934D5D84-4093-44D1-B99E-6C97CE94D9BC}" srcId="{487E5BB5-DED4-46C3-9329-3D8A18378908}" destId="{CC6E957E-1D35-424B-93D8-9AB4E9299BEF}" srcOrd="2" destOrd="0" parTransId="{C9626B35-6199-4BA1-81AE-0756637C5519}" sibTransId="{E14F62E2-0D18-4ED0-A39C-3DA67818298A}"/>
    <dgm:cxn modelId="{AF776493-7E5B-40D3-A50C-9E43D9809B20}" type="presOf" srcId="{B56ACBE4-C8FF-4D9B-92C6-B84CB8796E87}" destId="{B5D4E2B3-7453-40F0-A9DC-F1BC2798C83B}" srcOrd="0" destOrd="0" presId="urn:microsoft.com/office/officeart/2005/8/layout/vList3"/>
    <dgm:cxn modelId="{D334EAA9-4DBB-47CD-8BA8-484F34747B50}" type="presOf" srcId="{487E5BB5-DED4-46C3-9329-3D8A18378908}" destId="{5FD258D7-FEB4-47FF-AD39-468E34E9F71D}" srcOrd="0" destOrd="0" presId="urn:microsoft.com/office/officeart/2005/8/layout/vList3"/>
    <dgm:cxn modelId="{D5D52FBB-FA21-4FA1-B390-EEC35301568C}" type="presOf" srcId="{2C54A02D-6DFB-4701-93F9-2BA181BFB92E}" destId="{6D0D5F55-B49D-4E60-BBCB-B3EAE20D049A}" srcOrd="0" destOrd="0" presId="urn:microsoft.com/office/officeart/2005/8/layout/vList3"/>
    <dgm:cxn modelId="{E82369C4-E392-4CD9-A983-22A7F801E8E2}" srcId="{487E5BB5-DED4-46C3-9329-3D8A18378908}" destId="{2C54A02D-6DFB-4701-93F9-2BA181BFB92E}" srcOrd="1" destOrd="0" parTransId="{8BB4E611-03C6-4773-A255-394739271587}" sibTransId="{FFE0F58E-9409-4BDE-8A8E-7A765A309FFF}"/>
    <dgm:cxn modelId="{11D8EAA4-ECE2-462B-86A2-C888577FCC1D}" type="presParOf" srcId="{5FD258D7-FEB4-47FF-AD39-468E34E9F71D}" destId="{2C7CD74B-0A4B-4064-B518-9CE624A80F02}" srcOrd="0" destOrd="0" presId="urn:microsoft.com/office/officeart/2005/8/layout/vList3"/>
    <dgm:cxn modelId="{7B800734-1720-4B5A-8CD0-F60640FCA0E9}" type="presParOf" srcId="{2C7CD74B-0A4B-4064-B518-9CE624A80F02}" destId="{7414C846-9868-46C1-B523-D98235108BF1}" srcOrd="0" destOrd="0" presId="urn:microsoft.com/office/officeart/2005/8/layout/vList3"/>
    <dgm:cxn modelId="{A11AAF05-AD15-4247-8212-3F0D0C0E93C1}" type="presParOf" srcId="{2C7CD74B-0A4B-4064-B518-9CE624A80F02}" destId="{B5D4E2B3-7453-40F0-A9DC-F1BC2798C83B}" srcOrd="1" destOrd="0" presId="urn:microsoft.com/office/officeart/2005/8/layout/vList3"/>
    <dgm:cxn modelId="{B0DD7015-A012-4FAF-9161-F4F2E7794247}" type="presParOf" srcId="{5FD258D7-FEB4-47FF-AD39-468E34E9F71D}" destId="{12D5BAAC-BD99-439D-B6B7-51BE7E441513}" srcOrd="1" destOrd="0" presId="urn:microsoft.com/office/officeart/2005/8/layout/vList3"/>
    <dgm:cxn modelId="{9038C617-39BA-4BBD-ACC9-6B65474E71D0}" type="presParOf" srcId="{5FD258D7-FEB4-47FF-AD39-468E34E9F71D}" destId="{9E99635A-B90F-47B0-AA59-EC44B286EA6A}" srcOrd="2" destOrd="0" presId="urn:microsoft.com/office/officeart/2005/8/layout/vList3"/>
    <dgm:cxn modelId="{E817004F-350F-4967-9287-2B340A2ED06D}" type="presParOf" srcId="{9E99635A-B90F-47B0-AA59-EC44B286EA6A}" destId="{EB6975BB-B5D6-439B-B61E-8901F93CE598}" srcOrd="0" destOrd="0" presId="urn:microsoft.com/office/officeart/2005/8/layout/vList3"/>
    <dgm:cxn modelId="{3D199EF5-3C29-46F2-8929-A1A123DD28C6}" type="presParOf" srcId="{9E99635A-B90F-47B0-AA59-EC44B286EA6A}" destId="{6D0D5F55-B49D-4E60-BBCB-B3EAE20D049A}" srcOrd="1" destOrd="0" presId="urn:microsoft.com/office/officeart/2005/8/layout/vList3"/>
    <dgm:cxn modelId="{C70AB79C-F58D-4381-849F-200D8A45107E}" type="presParOf" srcId="{5FD258D7-FEB4-47FF-AD39-468E34E9F71D}" destId="{578FC2B4-B7BB-4E72-9EB9-7E6D4FAD5634}" srcOrd="3" destOrd="0" presId="urn:microsoft.com/office/officeart/2005/8/layout/vList3"/>
    <dgm:cxn modelId="{F3E04DD7-16C3-421C-9E82-0C67A7CDF966}" type="presParOf" srcId="{5FD258D7-FEB4-47FF-AD39-468E34E9F71D}" destId="{449451A7-BCCF-4653-ABCF-A16DBFCFEAA8}" srcOrd="4" destOrd="0" presId="urn:microsoft.com/office/officeart/2005/8/layout/vList3"/>
    <dgm:cxn modelId="{18DFA836-F4AC-4C39-968F-A7AFBB2E0D25}" type="presParOf" srcId="{449451A7-BCCF-4653-ABCF-A16DBFCFEAA8}" destId="{D5E1D382-F946-41E4-9E6E-9629B4F1A594}" srcOrd="0" destOrd="0" presId="urn:microsoft.com/office/officeart/2005/8/layout/vList3"/>
    <dgm:cxn modelId="{34F00227-2929-4389-976E-FE6EA41C32DC}" type="presParOf" srcId="{449451A7-BCCF-4653-ABCF-A16DBFCFEAA8}" destId="{07629688-7564-47B1-9DAB-9CAD8B2D65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B1DBF-CFCF-44F2-A02E-138B14F3E763}">
      <dsp:nvSpPr>
        <dsp:cNvPr id="0" name=""/>
        <dsp:cNvSpPr/>
      </dsp:nvSpPr>
      <dsp:spPr>
        <a:xfrm>
          <a:off x="5093" y="466"/>
          <a:ext cx="10430134" cy="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 предупреждение и ликвидацию последствий ЧС   11 584,8 тыс. рублей</a:t>
          </a:r>
        </a:p>
      </dsp:txBody>
      <dsp:txXfrm>
        <a:off x="41593" y="36966"/>
        <a:ext cx="10357134" cy="674713"/>
      </dsp:txXfrm>
    </dsp:sp>
    <dsp:sp modelId="{8E35EBFA-D55F-4756-9BEC-0F9F438E1CC6}">
      <dsp:nvSpPr>
        <dsp:cNvPr id="0" name=""/>
        <dsp:cNvSpPr/>
      </dsp:nvSpPr>
      <dsp:spPr>
        <a:xfrm>
          <a:off x="5093" y="785565"/>
          <a:ext cx="10430134" cy="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 содержание и ремонт дорог общего пользования, обеспечение безопасности движения 95 865,9 тыс. рублей, в том числе за счет бюджета Московской области 21 665,0 тыс. рублей</a:t>
          </a:r>
        </a:p>
      </dsp:txBody>
      <dsp:txXfrm>
        <a:off x="41593" y="822065"/>
        <a:ext cx="10357134" cy="674713"/>
      </dsp:txXfrm>
    </dsp:sp>
    <dsp:sp modelId="{82728B6E-B3BB-4951-A05D-C190203B074F}">
      <dsp:nvSpPr>
        <dsp:cNvPr id="0" name=""/>
        <dsp:cNvSpPr/>
      </dsp:nvSpPr>
      <dsp:spPr>
        <a:xfrm>
          <a:off x="10187" y="1570664"/>
          <a:ext cx="10430134" cy="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 ремонт асфальтового покрытия дворовых территорий 28 159,1 тыс. рублей</a:t>
          </a:r>
        </a:p>
      </dsp:txBody>
      <dsp:txXfrm>
        <a:off x="46687" y="1607164"/>
        <a:ext cx="10357134" cy="674713"/>
      </dsp:txXfrm>
    </dsp:sp>
    <dsp:sp modelId="{B26F7C5F-901C-4E66-8F70-EAEFEB912FD3}">
      <dsp:nvSpPr>
        <dsp:cNvPr id="0" name=""/>
        <dsp:cNvSpPr/>
      </dsp:nvSpPr>
      <dsp:spPr>
        <a:xfrm>
          <a:off x="5093" y="2355762"/>
          <a:ext cx="10430134" cy="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 создание условий для обеспечения комфортного проживания жителей в многоквартирных домах 72 756,5 тыс. рублей</a:t>
          </a:r>
        </a:p>
      </dsp:txBody>
      <dsp:txXfrm>
        <a:off x="41593" y="2392262"/>
        <a:ext cx="10357134" cy="674713"/>
      </dsp:txXfrm>
    </dsp:sp>
    <dsp:sp modelId="{44C9AAD3-6E90-420D-9600-C741EE8B20D4}">
      <dsp:nvSpPr>
        <dsp:cNvPr id="0" name=""/>
        <dsp:cNvSpPr/>
      </dsp:nvSpPr>
      <dsp:spPr>
        <a:xfrm>
          <a:off x="5093" y="3140861"/>
          <a:ext cx="10430134" cy="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 содержание и развитие инженерной инфраструктуры и энергоэффективности                     14 578,4 тыс. рублей</a:t>
          </a:r>
        </a:p>
      </dsp:txBody>
      <dsp:txXfrm>
        <a:off x="41593" y="3177361"/>
        <a:ext cx="10357134" cy="674713"/>
      </dsp:txXfrm>
    </dsp:sp>
    <dsp:sp modelId="{0D9A0793-F331-48C6-96B1-460C9A4F4387}">
      <dsp:nvSpPr>
        <dsp:cNvPr id="0" name=""/>
        <dsp:cNvSpPr/>
      </dsp:nvSpPr>
      <dsp:spPr>
        <a:xfrm>
          <a:off x="10187" y="3925960"/>
          <a:ext cx="10430134" cy="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 санитарное содержание территории города 45 280,2 тыс. рублей</a:t>
          </a:r>
        </a:p>
      </dsp:txBody>
      <dsp:txXfrm>
        <a:off x="46687" y="3962460"/>
        <a:ext cx="10357134" cy="674713"/>
      </dsp:txXfrm>
    </dsp:sp>
    <dsp:sp modelId="{6BC0116C-FFD5-400A-8D75-E3F383CEB032}">
      <dsp:nvSpPr>
        <dsp:cNvPr id="0" name=""/>
        <dsp:cNvSpPr/>
      </dsp:nvSpPr>
      <dsp:spPr>
        <a:xfrm>
          <a:off x="10187" y="4711059"/>
          <a:ext cx="10430134" cy="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на обустройство и содержание дворовых территорий, включая установку и модернизацию детских игровых, спортивных и иных площадок 19 494,4 тыс. рублей</a:t>
          </a:r>
        </a:p>
      </dsp:txBody>
      <dsp:txXfrm>
        <a:off x="46687" y="4747559"/>
        <a:ext cx="10357134" cy="674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238A0-8AB6-4B57-82B5-BF647B875DFB}">
      <dsp:nvSpPr>
        <dsp:cNvPr id="0" name=""/>
        <dsp:cNvSpPr/>
      </dsp:nvSpPr>
      <dsp:spPr>
        <a:xfrm>
          <a:off x="10240" y="21453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26 583,1 тыс. рублей</a:t>
          </a:r>
        </a:p>
      </dsp:txBody>
      <dsp:txXfrm>
        <a:off x="41622" y="52835"/>
        <a:ext cx="10421638" cy="580108"/>
      </dsp:txXfrm>
    </dsp:sp>
    <dsp:sp modelId="{1E1EBF25-E48A-4A36-A87E-9797A9F56F06}">
      <dsp:nvSpPr>
        <dsp:cNvPr id="0" name=""/>
        <dsp:cNvSpPr/>
      </dsp:nvSpPr>
      <dsp:spPr>
        <a:xfrm>
          <a:off x="0" y="647290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33 839,5 тыс. рублей</a:t>
          </a:r>
        </a:p>
      </dsp:txBody>
      <dsp:txXfrm>
        <a:off x="31382" y="678672"/>
        <a:ext cx="10421638" cy="580108"/>
      </dsp:txXfrm>
    </dsp:sp>
    <dsp:sp modelId="{D1D1E964-585D-4729-8075-5CF7033B5B7E}">
      <dsp:nvSpPr>
        <dsp:cNvPr id="0" name=""/>
        <dsp:cNvSpPr/>
      </dsp:nvSpPr>
      <dsp:spPr>
        <a:xfrm>
          <a:off x="10240" y="1292792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10 344,0 тыс. рублей</a:t>
          </a:r>
        </a:p>
      </dsp:txBody>
      <dsp:txXfrm>
        <a:off x="41622" y="1324174"/>
        <a:ext cx="10421638" cy="580108"/>
      </dsp:txXfrm>
    </dsp:sp>
    <dsp:sp modelId="{2EAF3037-C738-4351-BE4F-9BB4C1C0557A}">
      <dsp:nvSpPr>
        <dsp:cNvPr id="0" name=""/>
        <dsp:cNvSpPr/>
      </dsp:nvSpPr>
      <dsp:spPr>
        <a:xfrm>
          <a:off x="5120" y="2025262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устройство и капитальный ремонт электросетевого хозяйства систем наружного и архитектурно-художественного освещения в рамках реализации приоритетного проекта «Светлый город»                     10 840,1 тыс. рублей</a:t>
          </a:r>
        </a:p>
      </dsp:txBody>
      <dsp:txXfrm>
        <a:off x="36502" y="2056644"/>
        <a:ext cx="10421638" cy="580108"/>
      </dsp:txXfrm>
    </dsp:sp>
    <dsp:sp modelId="{545FB469-7708-4C7D-A7A2-9600C0B1F8D3}">
      <dsp:nvSpPr>
        <dsp:cNvPr id="0" name=""/>
        <dsp:cNvSpPr/>
      </dsp:nvSpPr>
      <dsp:spPr>
        <a:xfrm>
          <a:off x="5120" y="2700278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46 620,7 тыс. рублей за счет целевой субвенции из областного бюджета, за счет средств местного бюджета в сумме 1 191,8 тыс. рублей</a:t>
          </a:r>
        </a:p>
      </dsp:txBody>
      <dsp:txXfrm>
        <a:off x="36502" y="2731660"/>
        <a:ext cx="10421638" cy="580108"/>
      </dsp:txXfrm>
    </dsp:sp>
    <dsp:sp modelId="{006504BD-5F15-4418-AC2F-0E9603EFF1DD}">
      <dsp:nvSpPr>
        <dsp:cNvPr id="0" name=""/>
        <dsp:cNvSpPr/>
      </dsp:nvSpPr>
      <dsp:spPr>
        <a:xfrm>
          <a:off x="10240" y="3385915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обеспечение муниципальных образовательных организаций профессиональной физической охраной        13 033,4 тыс. рублей</a:t>
          </a:r>
        </a:p>
      </dsp:txBody>
      <dsp:txXfrm>
        <a:off x="41622" y="3417297"/>
        <a:ext cx="10421638" cy="580108"/>
      </dsp:txXfrm>
    </dsp:sp>
    <dsp:sp modelId="{1BCCAD72-4ACD-4A83-ADCE-ACD6024CA196}">
      <dsp:nvSpPr>
        <dsp:cNvPr id="0" name=""/>
        <dsp:cNvSpPr/>
      </dsp:nvSpPr>
      <dsp:spPr>
        <a:xfrm>
          <a:off x="5120" y="4050311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составили 12 972,3 тыс. рублей, из них из бюджета Московской области 4 564,9 тыс. рублей, из бюджета Российской Федерации 5 358,8 тыс. рублей </a:t>
          </a:r>
        </a:p>
      </dsp:txBody>
      <dsp:txXfrm>
        <a:off x="36502" y="4081693"/>
        <a:ext cx="10421638" cy="580108"/>
      </dsp:txXfrm>
    </dsp:sp>
    <dsp:sp modelId="{F249DF20-4651-459B-9162-6150D6D156C7}">
      <dsp:nvSpPr>
        <dsp:cNvPr id="0" name=""/>
        <dsp:cNvSpPr/>
      </dsp:nvSpPr>
      <dsp:spPr>
        <a:xfrm>
          <a:off x="10240" y="4725328"/>
          <a:ext cx="10484402" cy="642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 12 893,3 тыс. рублей</a:t>
          </a:r>
        </a:p>
      </dsp:txBody>
      <dsp:txXfrm>
        <a:off x="41622" y="4756710"/>
        <a:ext cx="10421638" cy="580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DF910-5606-4439-9F0B-14E2338F616E}">
      <dsp:nvSpPr>
        <dsp:cNvPr id="0" name=""/>
        <dsp:cNvSpPr/>
      </dsp:nvSpPr>
      <dsp:spPr>
        <a:xfrm rot="10800000">
          <a:off x="2359951" y="535"/>
          <a:ext cx="6992874" cy="2394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43" tIns="57150" rIns="10668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Протяженность дорожной сети городского округа Лобня составляет 129 км. Для того, чтобы дороги общего пользования содержались в нормативном состоянии, круглогодично проводится комплекс работ: очистка проезжей части дорог и тротуаров от снега зимой, от мусора и пыли – летом, покраска бордюрного камня и элементов обустройства весной и осенью, ямочный ремонт.</a:t>
          </a:r>
        </a:p>
      </dsp:txBody>
      <dsp:txXfrm rot="10800000">
        <a:off x="2958539" y="535"/>
        <a:ext cx="6394286" cy="2394352"/>
      </dsp:txXfrm>
    </dsp:sp>
    <dsp:sp modelId="{A47B7F41-72F4-4C5D-BFFE-7E16E9474735}">
      <dsp:nvSpPr>
        <dsp:cNvPr id="0" name=""/>
        <dsp:cNvSpPr/>
      </dsp:nvSpPr>
      <dsp:spPr>
        <a:xfrm>
          <a:off x="1162774" y="535"/>
          <a:ext cx="2394352" cy="23943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1FC94-85D0-4B20-8D54-B5A483C66171}">
      <dsp:nvSpPr>
        <dsp:cNvPr id="0" name=""/>
        <dsp:cNvSpPr/>
      </dsp:nvSpPr>
      <dsp:spPr>
        <a:xfrm rot="10800000">
          <a:off x="2359951" y="3109620"/>
          <a:ext cx="6992874" cy="23943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5843" tIns="57150" rIns="10668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 2018 году по поручению Губернатора Московской области Андрея Воробьева еженедельно устранялось не менее 100 кв. м. ям во дворах и на дорогах. Таким образом, в течении строительного сезона 2018 года было выполнено 12165 </a:t>
          </a:r>
          <a:r>
            <a:rPr lang="ru-RU" sz="1500" kern="1200" dirty="0" err="1"/>
            <a:t>кв.м</a:t>
          </a:r>
          <a:r>
            <a:rPr lang="ru-RU" sz="1500" kern="1200" dirty="0"/>
            <a:t>. ямочного ремонта. Уменьшения ямочного ремонта по сравнению с 2017 годом удалось добиться за счет планового, полного ремонта проезжей части дорог, а также дополнительными работами картами более 500 </a:t>
          </a:r>
          <a:r>
            <a:rPr lang="ru-RU" sz="1500" kern="1200" dirty="0" err="1"/>
            <a:t>кв.м</a:t>
          </a:r>
          <a:r>
            <a:rPr lang="ru-RU" sz="1500" kern="1200" dirty="0"/>
            <a:t>.</a:t>
          </a:r>
        </a:p>
      </dsp:txBody>
      <dsp:txXfrm rot="10800000">
        <a:off x="2958539" y="3109620"/>
        <a:ext cx="6394286" cy="2394352"/>
      </dsp:txXfrm>
    </dsp:sp>
    <dsp:sp modelId="{CAE03C2E-86AA-4A14-AC56-A5D119C71A01}">
      <dsp:nvSpPr>
        <dsp:cNvPr id="0" name=""/>
        <dsp:cNvSpPr/>
      </dsp:nvSpPr>
      <dsp:spPr>
        <a:xfrm>
          <a:off x="1162774" y="3109620"/>
          <a:ext cx="2394352" cy="23943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E2B3-7453-40F0-A9DC-F1BC2798C83B}">
      <dsp:nvSpPr>
        <dsp:cNvPr id="0" name=""/>
        <dsp:cNvSpPr/>
      </dsp:nvSpPr>
      <dsp:spPr>
        <a:xfrm rot="10800000">
          <a:off x="2136340" y="331"/>
          <a:ext cx="6992874" cy="14999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19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Проведен ремонт основной пешеходной зоны города по ул. Ленина (четная сторона) площадью 2548кв.м.Отремонтированы тротуары в Берёзовой роще, площадью 1023 </a:t>
          </a:r>
          <a:r>
            <a:rPr lang="ru-RU" sz="1400" kern="1200" dirty="0" err="1"/>
            <a:t>кв.м</a:t>
          </a:r>
          <a:r>
            <a:rPr lang="ru-RU" sz="1400" kern="1200" dirty="0"/>
            <a:t>., также отремонтированы тротуары по ул. Ленина, ул. Пушкина, ул. 40 лет Октября., и построен новый по ул. Крупской 14а.</a:t>
          </a:r>
        </a:p>
      </dsp:txBody>
      <dsp:txXfrm rot="10800000">
        <a:off x="2511317" y="331"/>
        <a:ext cx="6617897" cy="1499910"/>
      </dsp:txXfrm>
    </dsp:sp>
    <dsp:sp modelId="{7414C846-9868-46C1-B523-D98235108BF1}">
      <dsp:nvSpPr>
        <dsp:cNvPr id="0" name=""/>
        <dsp:cNvSpPr/>
      </dsp:nvSpPr>
      <dsp:spPr>
        <a:xfrm>
          <a:off x="1386385" y="331"/>
          <a:ext cx="1499910" cy="14999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D5F55-B49D-4E60-BBCB-B3EAE20D049A}">
      <dsp:nvSpPr>
        <dsp:cNvPr id="0" name=""/>
        <dsp:cNvSpPr/>
      </dsp:nvSpPr>
      <dsp:spPr>
        <a:xfrm rot="10800000">
          <a:off x="2136340" y="1947977"/>
          <a:ext cx="6992874" cy="14999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19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Для усиления безопасности пешеходов и соблюдения скоростного режима автотранспорта в городе было обустроено 38 новых искусственных дорожных неровностей, на всех автодорогах нанесена горизонтальная разметка, установлено новых и заменено поврежденных 340 дорожных знаков. Выполнено 45 понижений на тротуарах и переходах. </a:t>
          </a:r>
        </a:p>
      </dsp:txBody>
      <dsp:txXfrm rot="10800000">
        <a:off x="2511317" y="1947977"/>
        <a:ext cx="6617897" cy="1499910"/>
      </dsp:txXfrm>
    </dsp:sp>
    <dsp:sp modelId="{EB6975BB-B5D6-439B-B61E-8901F93CE598}">
      <dsp:nvSpPr>
        <dsp:cNvPr id="0" name=""/>
        <dsp:cNvSpPr/>
      </dsp:nvSpPr>
      <dsp:spPr>
        <a:xfrm>
          <a:off x="1284346" y="1920138"/>
          <a:ext cx="1499910" cy="14999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29688-7564-47B1-9DAB-9CAD8B2D6558}">
      <dsp:nvSpPr>
        <dsp:cNvPr id="0" name=""/>
        <dsp:cNvSpPr/>
      </dsp:nvSpPr>
      <dsp:spPr>
        <a:xfrm rot="10800000">
          <a:off x="2136340" y="3895622"/>
          <a:ext cx="6992874" cy="14999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419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рамках строительства и ремонта парковочного пространства обустроены парковки на ул. Текстильная д.10-12, Чехова 10, Чехова 15, Чехова 9, Борисова 14, а также разворотный круг у ЛЦГБ. Общая площадь строительства и ремонта составила 4141 кв. м.</a:t>
          </a:r>
        </a:p>
      </dsp:txBody>
      <dsp:txXfrm rot="10800000">
        <a:off x="2511317" y="3895622"/>
        <a:ext cx="6617897" cy="1499910"/>
      </dsp:txXfrm>
    </dsp:sp>
    <dsp:sp modelId="{D5E1D382-F946-41E4-9E6E-9629B4F1A594}">
      <dsp:nvSpPr>
        <dsp:cNvPr id="0" name=""/>
        <dsp:cNvSpPr/>
      </dsp:nvSpPr>
      <dsp:spPr>
        <a:xfrm>
          <a:off x="1340008" y="3886592"/>
          <a:ext cx="1499910" cy="149991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B1D1-D811-43DF-A867-92DA64B0843C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CF31-6CD4-4356-BAB1-DF481FCA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7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4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0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8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1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9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4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0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55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2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3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56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4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3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8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32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523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59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594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4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19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5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2658F0-5E9C-46E7-B6A3-6E98545924A7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26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mailto:lobnfu@mail.ru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03200" y="762000"/>
            <a:ext cx="12192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/>
              <a:t>БЮДЖЕТ ДЛЯ ГРАЖДАН</a:t>
            </a:r>
          </a:p>
        </p:txBody>
      </p:sp>
      <p:sp>
        <p:nvSpPr>
          <p:cNvPr id="5123" name="Rectangle 32"/>
          <p:cNvSpPr>
            <a:spLocks noGrp="1" noChangeArrowheads="1"/>
          </p:cNvSpPr>
          <p:nvPr>
            <p:ph type="body" idx="4294967295"/>
          </p:nvPr>
        </p:nvSpPr>
        <p:spPr bwMode="ltGray">
          <a:xfrm>
            <a:off x="0" y="2351314"/>
            <a:ext cx="12192000" cy="3820886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на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</a:rPr>
              <a:t>основании проекта решения </a:t>
            </a:r>
          </a:p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Совета депутатов города Лобня</a:t>
            </a:r>
          </a:p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«Об исполнении бюджета городского </a:t>
            </a:r>
          </a:p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округа Лобня за 2018 год»</a:t>
            </a:r>
          </a:p>
          <a:p>
            <a:pPr algn="ctr" eaLnBrk="1" hangingPunct="1">
              <a:buFontTx/>
              <a:buNone/>
            </a:pPr>
            <a:endParaRPr lang="ru-RU" alt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8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58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40842"/>
              </p:ext>
            </p:extLst>
          </p:nvPr>
        </p:nvGraphicFramePr>
        <p:xfrm>
          <a:off x="914400" y="646215"/>
          <a:ext cx="10224655" cy="554079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4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244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Крупнейшие налогоплательщики городского округа Лобня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26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Налогоплательщик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в общем объеме налоговых платежей, (%)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2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«Рольф-Лоджистик»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Московская ДРП ЦДРП ОАО «РЖД»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«Компания Металл Профиль»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5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«Тетра Пак»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9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ФЛ "ШАВАРА ЛИМИТЕД"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«Тэлпрайс»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 «ЛЗФС»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«ДЕЛЕР НФ И  БИ»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 МО "МОСАВТОДОР"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94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73" name="Group 7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23742"/>
              </p:ext>
            </p:extLst>
          </p:nvPr>
        </p:nvGraphicFramePr>
        <p:xfrm>
          <a:off x="274452" y="296885"/>
          <a:ext cx="11802533" cy="620508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2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6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6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3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85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69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662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2016-2018 годы по доходам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53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5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1 260 801,5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1 252 311,3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1 305 143,5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1 363 539,3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1 426 980,7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1 496 594,7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3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598 187,1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607 600,8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688 991,5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711 671,6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795 194,8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822 064,7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7 803,3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6 146,8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6 228,2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6 729,5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91 450,0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94 976,3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107 390,0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111 189,2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131 028,7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39 065,0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40 524,5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40 244,2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35 989,0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3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4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7 867,4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7 840,0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11 136,0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13 808,0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18 020,0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17 129,0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36 060,0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33 298,9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39 942,9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199 745,8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208 390,1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190 111,0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202 618,4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192 144,5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196 030,0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8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9 050,0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9 871,4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9 270,0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9 883,9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5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90" name="Group 3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06862"/>
              </p:ext>
            </p:extLst>
          </p:nvPr>
        </p:nvGraphicFramePr>
        <p:xfrm>
          <a:off x="285010" y="332510"/>
          <a:ext cx="11804071" cy="62549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29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6106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2019-2018 годы по доходам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85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4" marB="45724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99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4" marB="45724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6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платежам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4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212 100,2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178 682,2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167 523,0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173 119,4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169 010,0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183 828,3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6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74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24 143,8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25 695,9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21 415,0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24 196,9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23 925,7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25 855,6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197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13" name="Group 5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67078"/>
              </p:ext>
            </p:extLst>
          </p:nvPr>
        </p:nvGraphicFramePr>
        <p:xfrm>
          <a:off x="304800" y="439390"/>
          <a:ext cx="11616269" cy="61212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9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94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26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0435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2016-20178 годы по доходам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69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1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200%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1 256,6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200 %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4 708,9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4 138,9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3 732,9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3 563,3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3 458,3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1 457,0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1 457,0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5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7 050,0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6 686,9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3 083,6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3 083,7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938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7 972,0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4 320,6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6 050,5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6 606,0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4 943,4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3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11 667,4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12 776,9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12 402,0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14 786,0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12 687,5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17 455,4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9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 доходы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21 671,0</a:t>
                      </a:r>
                      <a:endParaRPr kumimoji="0" lang="ru-RU" altLang="ru-RU" sz="1400" b="0" i="0" u="none" strike="noStrike" cap="none" spc="-10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22 572,8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4 887,3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10 143,1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200 %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2 312,7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74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76" name="Group 6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32444"/>
              </p:ext>
            </p:extLst>
          </p:nvPr>
        </p:nvGraphicFramePr>
        <p:xfrm>
          <a:off x="316677" y="245074"/>
          <a:ext cx="11679767" cy="64763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9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1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12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2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758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2016-2018 годы по доходам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97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b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1 108 978,8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1 091 941,9</a:t>
                      </a:r>
                      <a:endParaRPr kumimoji="0" lang="ru-RU" altLang="ru-RU" sz="1400" b="0" i="0" u="none" strike="noStrike" cap="none" spc="-10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1 524 430,7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1 450 619,0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1 528 675,6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1 460 824,7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1 108 335,0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1 091 497,7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1 524 019,0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1 450 224,4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1 528 113,1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1 460 262,1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52 020,0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47 144,0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319 487,0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255 446,8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192 078,1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163 921,0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1 050 225,0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1 038 688,5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1 202 632,0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1 192 882,3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1 334 535,0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1 294 841,1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6 090,0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5 665,2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1 895,3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7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2 043,5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2 043,5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2 133,7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2 133,8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1 643,,1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1 643,2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8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8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-1 399,7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-1 599,3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-1 722,0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-1 739,2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-1 083,9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-1 083,9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2" marB="4569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2 369 780,3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2 344 253,2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2 829 574,2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2 814 158,3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2 955 656,3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2 957 419,4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1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1200" y="273132"/>
            <a:ext cx="10972800" cy="795647"/>
          </a:xfrm>
        </p:spPr>
        <p:txBody>
          <a:bodyPr>
            <a:noAutofit/>
          </a:bodyPr>
          <a:lstStyle/>
          <a:p>
            <a:pPr algn="r" eaLnBrk="1" fontAlgn="ctr" hangingPunct="1"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Динамика исполнения бюджета городского округа Лобня за 2016-2018 годы по доходам</a:t>
            </a: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dirty="0"/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516246"/>
              </p:ext>
            </p:extLst>
          </p:nvPr>
        </p:nvGraphicFramePr>
        <p:xfrm>
          <a:off x="427511" y="1021278"/>
          <a:ext cx="11554692" cy="538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37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75" name="Group 7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10090"/>
              </p:ext>
            </p:extLst>
          </p:nvPr>
        </p:nvGraphicFramePr>
        <p:xfrm>
          <a:off x="316675" y="273134"/>
          <a:ext cx="11344894" cy="634905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5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6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3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7954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2016-2018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62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2016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 НЕНАЛОГОВЫЕ ДОХОДЫ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1 252 311,3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1 363 539,3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1 496 594,7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607 600,8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711 671,6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822 064,7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6 146,8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6 729,5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8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94 976,3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111 189,2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126 500,0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40 524,5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40 244,2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12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5000%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7 867,4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11 136,0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13 808,0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6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17 129,0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33 298,9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39 942,9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208 390,1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202 618,4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196 030,0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0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9 871,4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9 883,9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10 813,0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25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38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78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16464"/>
              </p:ext>
            </p:extLst>
          </p:nvPr>
        </p:nvGraphicFramePr>
        <p:xfrm>
          <a:off x="287647" y="1151908"/>
          <a:ext cx="11480800" cy="538280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0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2016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платежам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казенных), в </a:t>
                      </a:r>
                      <a:r>
                        <a:rPr kumimoji="0" lang="ru-RU" altLang="ru-RU" sz="1200" u="none" strike="noStrike" cap="none" spc="-10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178 682,2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173 119,4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183 828,3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7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доходы, получаемые в виде арендной платы за земельные участки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161 018,5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154 850,7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166 014,2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сдачи в аренду имущества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17 663,7</a:t>
                      </a:r>
                      <a:endParaRPr kumimoji="0" lang="ru-RU" altLang="ru-RU" sz="1400" b="0" i="0" u="none" strike="noStrike" cap="none" spc="-10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18 268,7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17 814,1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kumimoji="0" lang="ru-RU" altLang="ru-RU" sz="1400" b="0" i="0" u="none" strike="noStrike" cap="none" spc="-10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190%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1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25 695,9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24 196,9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25 855,6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113149"/>
              </p:ext>
            </p:extLst>
          </p:nvPr>
        </p:nvGraphicFramePr>
        <p:xfrm>
          <a:off x="292925" y="163286"/>
          <a:ext cx="11480800" cy="10058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48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2016-2018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41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826" name="Group 4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59648"/>
              </p:ext>
            </p:extLst>
          </p:nvPr>
        </p:nvGraphicFramePr>
        <p:xfrm>
          <a:off x="556818" y="1187028"/>
          <a:ext cx="11377882" cy="527354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29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2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37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1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8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5" marB="4573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2016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1 256,6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4 138,9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3 732,9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3 458,3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200 %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1 457,0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6 686,9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3 083,7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4 320,6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6 606,0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4 943,4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12 776,9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14 786,0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17 455,4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 доходы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22 572,8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10 143,1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2 312,7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74417"/>
              </p:ext>
            </p:extLst>
          </p:nvPr>
        </p:nvGraphicFramePr>
        <p:xfrm>
          <a:off x="558140" y="237508"/>
          <a:ext cx="11376562" cy="10058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2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0753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2016-2018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5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58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10" name="Group 6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11991"/>
              </p:ext>
            </p:extLst>
          </p:nvPr>
        </p:nvGraphicFramePr>
        <p:xfrm>
          <a:off x="299523" y="447485"/>
          <a:ext cx="11480800" cy="58120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1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6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68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8144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безвозмездных поступлений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2016-2018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4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2016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1 091 941,9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1 450 619,0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1 460 824,7</a:t>
                      </a: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121920" marR="121920" marT="45712" marB="4571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3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1 091 497,7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1 450 224,4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1 460 262,1</a:t>
                      </a: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121920" marR="121920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47 144,0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altLang="ru-RU" sz="1400" b="0" i="0" u="none" strike="noStrike" cap="none" spc="-10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255 446,8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400%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163 921,0</a:t>
                      </a: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</a:p>
                  </a:txBody>
                  <a:tcPr marL="121920" marR="121920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1 038 688,5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1 192 882,3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1 294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841,1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</a:p>
                  </a:txBody>
                  <a:tcPr marL="121920" marR="121920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5 665,2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1 895,3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</a:p>
                  </a:txBody>
                  <a:tcPr marL="121920" marR="121920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2 043,5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2 133,8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1 643,2</a:t>
                      </a: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121920" marR="121920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55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6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-1 599,3</a:t>
                      </a:r>
                      <a:endParaRPr kumimoji="0" lang="ru-RU" altLang="ru-RU" sz="1400" b="0" i="0" u="none" strike="noStrike" cap="none" spc="-10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-1 739,2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- 1 083,9</a:t>
                      </a:r>
                    </a:p>
                  </a:txBody>
                  <a:tcPr marL="60960" marR="60960" marT="45709" marB="45709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</a:p>
                  </a:txBody>
                  <a:tcPr marL="121920" marR="121920" marT="45712" marB="45712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348373"/>
              </p:ext>
            </p:extLst>
          </p:nvPr>
        </p:nvGraphicFramePr>
        <p:xfrm>
          <a:off x="1219200" y="990601"/>
          <a:ext cx="8898467" cy="396875"/>
        </p:xfrm>
        <a:graphic>
          <a:graphicData uri="http://schemas.openxmlformats.org/drawingml/2006/table">
            <a:tbl>
              <a:tblPr/>
              <a:tblGrid>
                <a:gridCol w="8898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Основные понятия и определения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93" marB="45793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92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24836"/>
              </p:ext>
            </p:extLst>
          </p:nvPr>
        </p:nvGraphicFramePr>
        <p:xfrm>
          <a:off x="406400" y="1676401"/>
          <a:ext cx="11235267" cy="4267760"/>
        </p:xfrm>
        <a:graphic>
          <a:graphicData uri="http://schemas.openxmlformats.org/drawingml/2006/table">
            <a:tbl>
              <a:tblPr/>
              <a:tblGrid>
                <a:gridCol w="1123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52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(со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старонормандского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buogette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сумка, кошелек)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система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3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4" y="315685"/>
            <a:ext cx="10972800" cy="609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муниципального внутреннего долга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а также расходы на его обслуживание за 2018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51912"/>
              </p:ext>
            </p:extLst>
          </p:nvPr>
        </p:nvGraphicFramePr>
        <p:xfrm>
          <a:off x="593766" y="1341344"/>
          <a:ext cx="11239336" cy="47923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0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1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9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показателя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состоянию на 01.01.2018г.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Привлечено кредитов/выдано гарантий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Погашено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31.12.2018г.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Расходы на обслуживание муниципального долга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1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долг -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207 939,5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95 990,0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103 718,7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200 210,8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13 162,3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58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Кредиты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коммерческих банков и иных кредитных организаций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175 000,0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40 000,0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175 000,0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13 162,3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2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32 939,5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55 990,0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63 718,7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25 210,8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Принципал (заемщик) 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самостоятельно выполнил свои денежные обязательства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295 132,0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311 030,3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том числе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32 100,0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11 998,3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165278" y="1042060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5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8985686"/>
              </p:ext>
            </p:extLst>
          </p:nvPr>
        </p:nvGraphicFramePr>
        <p:xfrm>
          <a:off x="486888" y="3173413"/>
          <a:ext cx="11582875" cy="352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715433" y="405740"/>
            <a:ext cx="10972800" cy="381000"/>
          </a:xfrm>
        </p:spPr>
        <p:txBody>
          <a:bodyPr>
            <a:normAutofit fontScale="90000"/>
          </a:bodyPr>
          <a:lstStyle/>
          <a:p>
            <a:pPr algn="ctr" eaLnBrk="1" fontAlgn="b" hangingPunct="1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Динамика и структура муниципального долга городского округа Лобня за 2016-2018 годы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675234"/>
              </p:ext>
            </p:extLst>
          </p:nvPr>
        </p:nvGraphicFramePr>
        <p:xfrm>
          <a:off x="510638" y="1169906"/>
          <a:ext cx="11412188" cy="176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9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3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исполнение муниципальных гарантий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64 350,0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8 007,9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7 472,8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32 939,5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12 220,8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25 210,8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13 162,3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88" name="Заголовок 1"/>
          <p:cNvSpPr txBox="1">
            <a:spLocks/>
          </p:cNvSpPr>
          <p:nvPr/>
        </p:nvSpPr>
        <p:spPr bwMode="auto">
          <a:xfrm>
            <a:off x="10372711" y="836901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78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581891"/>
            <a:ext cx="10972800" cy="8659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 от предоставленных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льгот в  2018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480303"/>
              </p:ext>
            </p:extLst>
          </p:nvPr>
        </p:nvGraphicFramePr>
        <p:xfrm>
          <a:off x="844468" y="1791936"/>
          <a:ext cx="10650846" cy="43001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0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налоговой льготы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9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города Лобня от 26.06.2012 г. № 156/8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40 449,0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37 199,1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885">
                <a:tc>
                  <a:txBody>
                    <a:bodyPr/>
                    <a:lstStyle/>
                    <a:p>
                      <a:pPr algn="l"/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города Лобня от 26.06.2012 г. № 156/8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3 087,0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1 661,0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ИТОГО налоговых льгот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43 536,0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38 860,1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0" name="Заголовок 1"/>
          <p:cNvSpPr txBox="1">
            <a:spLocks/>
          </p:cNvSpPr>
          <p:nvPr/>
        </p:nvSpPr>
        <p:spPr bwMode="auto">
          <a:xfrm>
            <a:off x="9856520" y="1368878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2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24396"/>
            <a:ext cx="10972800" cy="950026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на душу населения по муниципальным образованиям 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в 2018 году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517550"/>
              </p:ext>
            </p:extLst>
          </p:nvPr>
        </p:nvGraphicFramePr>
        <p:xfrm>
          <a:off x="914401" y="2018805"/>
          <a:ext cx="10652166" cy="42120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844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Виды доходов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Лобня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 сравнении с другими муниципальными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образованиями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Московской области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Долгопрудный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Жуковский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Егорьевск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Ивантеевка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Истра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1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01.01.2018г.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88 220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108 861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108 187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104 287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76 612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121 137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54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33 523,2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33 321,9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33 527,8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41 762,7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41 130,2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67 595,8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84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16 964,3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17 124,7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14 378,7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21 444,4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15 029,4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37 954,4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84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16 558,9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16 197,2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19 179,1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20 318,3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26 100,8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29 641,4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64800" y="1597224"/>
            <a:ext cx="831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(рублей)</a:t>
            </a:r>
          </a:p>
        </p:txBody>
      </p:sp>
    </p:spTree>
    <p:extLst>
      <p:ext uri="{BB962C8B-B14F-4D97-AF65-F5344CB8AC3E}">
        <p14:creationId xmlns:p14="http://schemas.microsoft.com/office/powerpoint/2010/main" val="443953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438" y="334978"/>
            <a:ext cx="10628768" cy="549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438" y="977774"/>
            <a:ext cx="10701196" cy="55859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Лобня по расходам за 2018 год исполнен в сумме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2 972 203,1 тыс.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уточненном плане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3 090 263,4 тыс.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96,2 %.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финансировались за счет собственных средств бюджета в объеме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1 513 720,3 тыс. рублей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счет безвозмездных поступлений из областного бюджета на исполнение переданных местным органам власти полномочий, а также на совместное финансирование объектов социально-культурной сферы, в общей сумме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1 458 482,8 тыс.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решением Совета депутатов бюджет городского округа Лобня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 расходам в сумме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2 830 303,9 тыс. руб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исполнения бюджета расходная часть увеличена на общую сумму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259 959,5 тыс.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расходов бюджета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занимали расходы на социально-культурную сферу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2 131 728,4 тыс.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71,7 %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жилищно-коммунальное хозяйство и национальную экономику вложено средств в сумме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435 633,5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или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14,7 %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экономической структуры расходов бюджета наибольший удельный вес занимают расходы на заработную плату, вместе с начислениями - они составили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1 749 233,0 тыс.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58,9%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расходов бюджета.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финансовое обеспечение выполнения муниципального задания на оказание муниципальных услуг (выполнение работ) составили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1 727 929,2 тыс.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                         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58,1 %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расходов бюджета.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85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033" y="262550"/>
            <a:ext cx="11253455" cy="353085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по сферам деятельности в 2018 г.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669358"/>
              </p:ext>
            </p:extLst>
          </p:nvPr>
        </p:nvGraphicFramePr>
        <p:xfrm>
          <a:off x="506997" y="673428"/>
          <a:ext cx="11090492" cy="584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0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2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Наименования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80" marR="503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РЗ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80" marR="503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Уточненный план на 2018 год, тыс. рублей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80" marR="503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2018 год,           тыс. рублей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80" marR="503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80" marR="503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Объем расходов на 1 жителя г. о.  Лобня (рублей)</a:t>
                      </a:r>
                    </a:p>
                  </a:txBody>
                  <a:tcPr marL="50380" marR="503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373 358,0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356 610,1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4042,3</a:t>
                      </a:r>
                    </a:p>
                  </a:txBody>
                  <a:tcPr marL="68580" marR="68580" marT="0" marB="0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6 216,0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4 555,7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12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27 648,8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24 348,8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145 357,8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134 862,4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1528,7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316 220,3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300 771,1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3409,3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6 314,3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6 164,3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1 742 165,9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1 695 016,1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19231,5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168 554,5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168 418,6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1909,1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14 461,0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13 356,3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97 777,6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86 928,7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985,4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171 114,6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162 199,4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1838,6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5 900,8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5 809,3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712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15 173,8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13 162,3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61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3 090 263,4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2 972 203,1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59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337996"/>
            <a:ext cx="10711396" cy="395335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по сферам деятельности в общем объеме расходов бюджета городского округа Лобня в 2018 г.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003082"/>
              </p:ext>
            </p:extLst>
          </p:nvPr>
        </p:nvGraphicFramePr>
        <p:xfrm>
          <a:off x="677863" y="796706"/>
          <a:ext cx="10512220" cy="563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254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06478"/>
            <a:ext cx="10440322" cy="63549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 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городского округа Лобня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253194"/>
              </p:ext>
            </p:extLst>
          </p:nvPr>
        </p:nvGraphicFramePr>
        <p:xfrm>
          <a:off x="677333" y="923454"/>
          <a:ext cx="10440322" cy="545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79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5390"/>
            <a:ext cx="10494642" cy="66995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городского округа Лобня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63470"/>
              </p:ext>
            </p:extLst>
          </p:nvPr>
        </p:nvGraphicFramePr>
        <p:xfrm>
          <a:off x="677332" y="1071715"/>
          <a:ext cx="10494643" cy="536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561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72016"/>
            <a:ext cx="10603284" cy="9053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</a:t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расходов бюджета исполнялись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программ, расходы на которые в общей сумме составили 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2 865 232,8 тыс. рублей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045927"/>
              </p:ext>
            </p:extLst>
          </p:nvPr>
        </p:nvGraphicFramePr>
        <p:xfrm>
          <a:off x="677861" y="1285594"/>
          <a:ext cx="10602756" cy="521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035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«Безопасность городского округа Лобня»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29 511,2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26 211,3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82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«Содержание и развитие инженерной инфраструктуры и энергоэффективности в городском округе Лобня»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20 772,7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19 056,7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82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«Физическая культура, спорт и молодежная политика городского округа Лобня»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172 090,9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163 378,0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«Предпринимательство города Лобня»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7 578,0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7 446,3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«Экология и охрана окружающей среды»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3 470,0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3 370,6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«Культура городского округа Лобня»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205 505,2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205 412,1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«Образование городского округа Лобня»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1 711 831,2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1 656 068,0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«Социальная Лобня»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74 805,3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70 598,1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«Транспортная система городского округа Лобня»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112 617,2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106 943,4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«Муниципальное управление»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326 755,5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307 204,5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282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"Формирование современной городской среды городского округа Лобня»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295 292,1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282 408,1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«Жилище»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19 410,3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17 135,7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87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39874"/>
              </p:ext>
            </p:extLst>
          </p:nvPr>
        </p:nvGraphicFramePr>
        <p:xfrm>
          <a:off x="508000" y="838200"/>
          <a:ext cx="11176000" cy="5715001"/>
        </p:xfrm>
        <a:graphic>
          <a:graphicData uri="http://schemas.openxmlformats.org/drawingml/2006/table">
            <a:tbl>
              <a:tblPr/>
              <a:tblGrid>
                <a:gridCol w="111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направляемые на финансовое обеспечение функций государства и удовлетворение общественных потребностей  в сфере образования, здравоохранения, жилищно-коммунального хозяйства, физкультуры и спорта, культуры и других.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перечисляемые из одного бюджета другому бюджету бюджетной системы России.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Государственный или муниципальный долг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591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08229"/>
            <a:ext cx="11057960" cy="31687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964918"/>
              </p:ext>
            </p:extLst>
          </p:nvPr>
        </p:nvGraphicFramePr>
        <p:xfrm>
          <a:off x="676275" y="525100"/>
          <a:ext cx="11038909" cy="611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129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58017" cy="3953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 значимые проекты городского округа Лобня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1638677"/>
            <a:ext cx="1857637" cy="1404900"/>
          </a:xfrm>
        </p:spPr>
      </p:pic>
      <p:sp>
        <p:nvSpPr>
          <p:cNvPr id="7" name="Прямоугольник 6"/>
          <p:cNvSpPr/>
          <p:nvPr/>
        </p:nvSpPr>
        <p:spPr>
          <a:xfrm>
            <a:off x="2534969" y="1566248"/>
            <a:ext cx="87637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на реконструкцию тренировочной площадки на стадионе «Москвич», предназначенной для проведения тренировочных мероприятий команд-участниц Чемпионата мира по футболу в 2018 году, составили                          6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1 100,0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рублей, в том числе средства федерального бюджета 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9 800,0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рублей, бюджета Московской области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44 088,8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бюджета городского округа Лобня 7 211,2 тыс. рублей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6" y="4083113"/>
            <a:ext cx="1555593" cy="11588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34969" y="4173648"/>
            <a:ext cx="8519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проектирование и строительство водопровода в микрорайоне Луговая в сумме 1286,8 тыс. рублей за счет средств 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3168405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452672"/>
            <a:ext cx="10515600" cy="9532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году, согласно нормативным и законодательным документам Московской области, в городском округе Лобня были благоустроены 18 дворовых  территорий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715" y="914399"/>
            <a:ext cx="11061012" cy="594360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брусьев,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турников</a:t>
            </a:r>
            <a:r>
              <a:rPr lang="ru-RU" dirty="0"/>
              <a:t>                  </a:t>
            </a:r>
          </a:p>
          <a:p>
            <a:pPr marL="0" indent="0">
              <a:buNone/>
            </a:pPr>
            <a:r>
              <a:rPr lang="ru-RU" dirty="0"/>
              <a:t>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14" y="1176950"/>
            <a:ext cx="5657464" cy="55644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57179" y="1176950"/>
            <a:ext cx="5403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sz="2400" b="1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b="1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игровых форм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(комплекс: качели, горка, карусель,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балансир, качалка на пружине, песочница)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1747" y="4227968"/>
            <a:ext cx="34493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 м2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обустроено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резиновым покрытием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23842" y="5558828"/>
            <a:ext cx="33226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19 755 м2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отремонтировано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во дворах города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88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108642"/>
            <a:ext cx="10515600" cy="105925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Губернаторской программы «Наше Подмосковье»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межквартальные детские площадки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660904"/>
            <a:ext cx="10515600" cy="551923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72" y="1167897"/>
            <a:ext cx="7404048" cy="53833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48532" y="1421394"/>
            <a:ext cx="402879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Площадь каждой 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450 м2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Уложено резиновое покрытие и установлены современные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игровые формы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Все выдержано в яркой цветовой гамме.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Установлены цепные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качели, карусели и другие формы. 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На всех площадках установлены ограждения.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737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144856"/>
            <a:ext cx="10515600" cy="3711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и дорожное хозяйство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580465"/>
              </p:ext>
            </p:extLst>
          </p:nvPr>
        </p:nvGraphicFramePr>
        <p:xfrm>
          <a:off x="845127" y="1032094"/>
          <a:ext cx="10515600" cy="550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688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718845"/>
            <a:ext cx="10515600" cy="37662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и дорожное хозяйство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 Московской области в 2018 году произведен ремонт муниципальных дорог по адресам: ул. Западная, ул. Спортивная, ул. Пушкина, ул. Фрунзе,                          ул. Кольцевая, ул. Калинина.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ремонта составила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23 547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127" y="1683945"/>
            <a:ext cx="10515600" cy="44961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52" y="1683945"/>
            <a:ext cx="8356349" cy="46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2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439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и дорожное хозяйство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933015"/>
              </p:ext>
            </p:extLst>
          </p:nvPr>
        </p:nvGraphicFramePr>
        <p:xfrm>
          <a:off x="845127" y="1140736"/>
          <a:ext cx="10515600" cy="53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186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066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959439"/>
              </p:ext>
            </p:extLst>
          </p:nvPr>
        </p:nvGraphicFramePr>
        <p:xfrm>
          <a:off x="609600" y="2249488"/>
          <a:ext cx="10972800" cy="36171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"Безопасность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социально значимых объектов, отвечающих требованиям антитеррористической защищенности и комплексной безопасности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преступления, (не менее 0,1% в год)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Снижение количества преступлений экстремистского характера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объектов социальной сферы, мест с массовым пребыванием людей и коммерческих объектов, оборудованных системами видеонаблюдения и подключенных к системе «Безопасный регион»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учете с диагнозом «Употребление наркотиков с вредными последствиями» (не менее 2% ежегодно).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080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422564"/>
            <a:ext cx="10972800" cy="1066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758745"/>
              </p:ext>
            </p:extLst>
          </p:nvPr>
        </p:nvGraphicFramePr>
        <p:xfrm>
          <a:off x="716478" y="1453843"/>
          <a:ext cx="10972800" cy="40948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2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0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"Безопасность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Снижение общего количества преступлений, совершенных на территории муниципального образования, не менее чем на 5% ежегодно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 органом местного самоуправления Московской области обеспечения безопасности людей на воде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количества населения муниципального образования Московской области, попадающего в зону действия системы централизованного оповещения и информирования при чрезвычайных ситуациях или угрозе их возникновения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179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066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811401"/>
              </p:ext>
            </p:extLst>
          </p:nvPr>
        </p:nvGraphicFramePr>
        <p:xfrm>
          <a:off x="692727" y="2232562"/>
          <a:ext cx="10972800" cy="33976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"Безопасность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площади территории муниципального образования Московской области покрытая комплексной системой «Безопасный город»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муниципального образования Московской области, по отношению к базовому периоду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Подмосковье без пожаров - Снижение количества пожаров, погибших и травмированных на 10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степени готовности муниципального образования Московской области в области гражданской обороны по отношению к базовому показателю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0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89152"/>
              </p:ext>
            </p:extLst>
          </p:nvPr>
        </p:nvGraphicFramePr>
        <p:xfrm>
          <a:off x="474134" y="533400"/>
          <a:ext cx="11243733" cy="5715002"/>
        </p:xfrm>
        <a:graphic>
          <a:graphicData uri="http://schemas.openxmlformats.org/drawingml/2006/table">
            <a:tbl>
              <a:tblPr/>
              <a:tblGrid>
                <a:gridCol w="1124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бюджетной, налоговой и долговой политики городского округа Лобня в 2018 году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и налоговая политика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сбалансированности и устойчивости бюджета города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безусловное исполнение принятых социальных обязательств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реализация указов Президента России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эффективности бюджетных расходов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доступности и качества государственных и муниципальных услуг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совершенствование программно-целевого принципа планирования бюджета  </a:t>
                      </a:r>
                      <a:endParaRPr kumimoji="0" lang="ru-RU" alt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открытости и прозрачности бюджетного процесса.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93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5" y="481940"/>
            <a:ext cx="10972800" cy="1066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967954"/>
              </p:ext>
            </p:extLst>
          </p:nvPr>
        </p:nvGraphicFramePr>
        <p:xfrm>
          <a:off x="763979" y="1591294"/>
          <a:ext cx="10972800" cy="40909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развитие инженерной инфраструктуры и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городском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округе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на 2018-2022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7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РСО, утвердивших инвестиционные программы в сфере теплоснабжения, водоснабжения и водоотведения в общем количестве РСО, осуществляющих регулируемые виды деятельности на территории муниципального образования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актуализированных схем теплоснабжения, имеющих электронную модель, разработанную в соответствии с единым техническим заданием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Количество созданных и восстановленных объектов коммунальной инфраструктуры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6747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066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609053"/>
              </p:ext>
            </p:extLst>
          </p:nvPr>
        </p:nvGraphicFramePr>
        <p:xfrm>
          <a:off x="609600" y="2249489"/>
          <a:ext cx="10972800" cy="33738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8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развитие инженерной инфраструктуры и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городском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округе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на 2018-2022</a:t>
                      </a:r>
                      <a:r>
                        <a:rPr lang="ru-RU" sz="12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устранению технологических нарушений (аварий, инцидентов) на коммунальных объектах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Бережливый учет - Оснащенность многоквартирных домов приборами учета ресурсов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521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5" y="291936"/>
            <a:ext cx="10972800" cy="681842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591011"/>
              </p:ext>
            </p:extLst>
          </p:nvPr>
        </p:nvGraphicFramePr>
        <p:xfrm>
          <a:off x="741547" y="1026821"/>
          <a:ext cx="11079700" cy="50634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84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4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«Физическая культура, спорт и молодежная политика городского округа Лобня» на 2017-2021 годы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жителей муниципального образования Московской области, систематически занимающихся физической культурой и спортом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спортивных объектов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эффективно используемых плоскостных спортивных сооружений, соответствующих требованиям: имеющих балансодержателей, паспорт объекта, закреплён тренер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5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выполнивших нормативы Всероссийского физкультурно-спортивного комплекса «ГТО», в общей численности населения, принявшего участие в сдаче нормативов Всероссийского физкультурно-спортивного комплекса «ГТО»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инвалидов и лиц с ограниченными возможностями здоровья, систематически занимающихся физической культурой и спортом, в общем числе инвалидов и лиц с ограниченными возможностями здоровья, проживающих в муниципальном образовании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физкультурных и спортивных мероприятий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727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23" y="315686"/>
            <a:ext cx="10972800" cy="681842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534073"/>
              </p:ext>
            </p:extLst>
          </p:nvPr>
        </p:nvGraphicFramePr>
        <p:xfrm>
          <a:off x="692728" y="1087582"/>
          <a:ext cx="10769599" cy="50212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5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«Физическая культура, спорт и молодежная политика городского округа Лобня»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принимающих участие в мероприятиях по гражданско-патриотическому, духовно-нравственному воспитанию, к общему числу молодых граждан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молодых граждан, принимающих участие в мероприятиях, направленных на поддержку талантливой молодежи, молодежных социально значимых инициатив и предпринимательства, к общему числу молодых граждан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молодых граждан, участвующих в деятельности общественных организаций и объединений, принимающих участие в добровольческой (волонтерской) деятельности, к общему числу молодых граждан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вовлеченности молодых граждан в работу молодежных общественных организаций и добровольческую (волонтерскую)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8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соответствия учреждений (организаций) по работе с молодежью муниципального образования нормативам минимального обеспечения молодежи учреждениями (организациями) по работе с молодежью по месту жительства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занятости детей и молодежи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0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тренировочных площадок муниципальных образований Московской области, соответствующих требованиям ФИФА, предназначенных для проведения предсоревновательных тренировок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986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974" y="386938"/>
            <a:ext cx="10972800" cy="76496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174199"/>
              </p:ext>
            </p:extLst>
          </p:nvPr>
        </p:nvGraphicFramePr>
        <p:xfrm>
          <a:off x="558141" y="1278591"/>
          <a:ext cx="11077040" cy="466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0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7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субъектов малого и среднего предпринимательства в среднесписочной численности работников (без внешних совместителей) всех предприятий и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5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предприятий малого и среднего бизнеса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на 1 тысячу жителей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 - Прирост количества субъектов малого и среднего предпринимательства на 10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Создаем рабочие места в малом бизнесе - Отношение численности работников МСП к численности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2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созданных рабочих мест субъектами малого и среднего предпринимательства, получивших государственную поддержку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предпринимательства, получивших государственную поддержку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м. на 1000 жителей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305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50" y="403761"/>
            <a:ext cx="10972800" cy="78377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91499"/>
              </p:ext>
            </p:extLst>
          </p:nvPr>
        </p:nvGraphicFramePr>
        <p:xfrm>
          <a:off x="836549" y="1420091"/>
          <a:ext cx="10566399" cy="46012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7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8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8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67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муниципального образования муниципального казенного учреждения в сфере погребения и похоронного дела по принципу: 1 муниципальный район/городской округ – 1 МКУ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Порядка деятельности общественных кладбищ и крематориев на территории муниципального образования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нестационарных объектов, несоответствующих требованиям законодательства, от общего количества выявленных несанкционированных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100 % содержания мест захоронений (кладбищ) по нормативу, установленному Законом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Цивилизованная торговля - Эффективность работы органов местного самоуправления по организации торговой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Чистое кладбище - Доля кладбищ, соответствующих требованиям Порядка деятельности общественных кладбищ и крематориев на территории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0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банных объектов по программе "100 бань Подмосковья"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33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5" y="348343"/>
            <a:ext cx="10972800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325404"/>
              </p:ext>
            </p:extLst>
          </p:nvPr>
        </p:nvGraphicFramePr>
        <p:xfrm>
          <a:off x="567376" y="1234044"/>
          <a:ext cx="10972800" cy="45727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Объем инвестиций, привлеченных в основной капитал по инвестиционным проектам (без учета бюджетных инвестиций и жилищного строительства), находящимся в системе ЕАС ПИП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2683,14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Инвестируй в Подмосковье - Объем инвестиций, привлеченных в основной капитал (без учета бюджетных инвестиций и жилищного строительства), на душу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без долгов - Задолженность по выплате заработной платы (количество организаций; численность работников, сумма задолженности)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индустриального парка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пострадавших в результате несчастных случаев на производстве со смертельным исходом, в расчете на 1000 работающих (по кругу организаций муниципальной собственности)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рабочих мест, на которых проведена специальная оценка условий труда, в общем количестве рабочих мест (по кругу организаций муниципальной собственности)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107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4" y="422563"/>
            <a:ext cx="10972800" cy="76496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455942"/>
              </p:ext>
            </p:extLst>
          </p:nvPr>
        </p:nvGraphicFramePr>
        <p:xfrm>
          <a:off x="555501" y="1570079"/>
          <a:ext cx="10972800" cy="37758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торгов от общего количества объявленных торгов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на торгах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 в одной процедуре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предпринимательства, социально ориентированных некоммерческих организаций, осуществляемых в соответствии с Федеральным законом № 44-ФЗ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32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99" y="386938"/>
            <a:ext cx="10972800" cy="78871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87288"/>
              </p:ext>
            </p:extLst>
          </p:nvPr>
        </p:nvGraphicFramePr>
        <p:xfrm>
          <a:off x="591128" y="1427575"/>
          <a:ext cx="10972800" cy="3662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"Экология и окружающая среда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исследуемых компонентов водных объектов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водной поверхности, на которой проведена обработка от личинок кровососущих насекомых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рекреационных зон, очищаемых от бытового мусора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учеников, принявших участие в школьных экологических мероприятиях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общегородских экологических мероприятий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зеленых зон, на которых проведена обработка от иксодных клещей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прибрежной территории и сплавин, на которых проводится обрезка кустарниковой растительности для создания дополнительных условий гнездования чаек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0337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518"/>
            <a:ext cx="10972800" cy="784761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493609"/>
              </p:ext>
            </p:extLst>
          </p:nvPr>
        </p:nvGraphicFramePr>
        <p:xfrm>
          <a:off x="728355" y="1045028"/>
          <a:ext cx="10769600" cy="50864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4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4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17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в 2018 году отношения среднемесячной заработной платы работников муниципальных учреждений в сфере культуры за 2018 к среднемесячной заработной плате указанной категории работников за 2017 год в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г.Лобня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к предыдущему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нормативу обеспеченности парками культуры и отдыха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бюджетников - 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привлекаемых к участию в творческих мероприятиях, в общем числе детей в городского округа Лобня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8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педагогических работников муниципальных учреждений дополнительного образования детей, в т.ч. педагогов в системе учреждений культуры к средней заработной плате учителей в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7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оснащение МБУ ДО "Школа искусств города Лобня" современными аппаратно-программными комплексами со средствами криптографической защиты информации для работы в единой информационной системе, содержащей сведения о возможностях дополнительного образования в муниципальном бюджетном учреждении дополнительного образования «Школа искусств города Лобня» Московской области на 2018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2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783238"/>
              </p:ext>
            </p:extLst>
          </p:nvPr>
        </p:nvGraphicFramePr>
        <p:xfrm>
          <a:off x="474134" y="762001"/>
          <a:ext cx="11243733" cy="3956186"/>
        </p:xfrm>
        <a:graphic>
          <a:graphicData uri="http://schemas.openxmlformats.org/drawingml/2006/table">
            <a:tbl>
              <a:tblPr/>
              <a:tblGrid>
                <a:gridCol w="11243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74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Долговая политика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Долговая политика в 2018 году строилась на принципах безусловного исполнения и обслуживания долговых обязательств в полном объеме и в установленные сроки.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Целями долговой политики города являются поддержание объема муниципального долга городского округа Лобня на оптимальном уровне (не более 50% от объема налоговых и неналоговых доходов бюджета городского округа), минимизация стоимости его обслуживания.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2126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98" y="375062"/>
            <a:ext cx="10972800" cy="78872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56718"/>
              </p:ext>
            </p:extLst>
          </p:nvPr>
        </p:nvGraphicFramePr>
        <p:xfrm>
          <a:off x="566058" y="1522578"/>
          <a:ext cx="11176000" cy="3474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94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91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"Образование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 (на конец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Ясли-детям - Создание и развитие ясельных групп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Зарплата бюджетников - отношение средней заработной платы педагогических работников дошкольных образовательных организаций к среднемесячной заработной плате в общеобразовательных организациях 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7666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5067"/>
            <a:ext cx="10972800" cy="705592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929509"/>
              </p:ext>
            </p:extLst>
          </p:nvPr>
        </p:nvGraphicFramePr>
        <p:xfrm>
          <a:off x="603002" y="1653206"/>
          <a:ext cx="10972800" cy="3840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"Образование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муниципальных учреждений образования, обеспеченных доступом в информационно-телекоммуникационную сеть Интернет на скорости: для организаций дошкольного образования – не менее 2 Мбит/с;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10 Мбит/с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Современное управление школой - Качество школьного образования (соответствие стандарту качества управления общеобразовательными организациями)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Школьные спортивные соревнования - Организация спортивных соревнований внутри школы - определение лучших . Межшкольные соревнования окружные/районные, областные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4098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800595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329670"/>
              </p:ext>
            </p:extLst>
          </p:nvPr>
        </p:nvGraphicFramePr>
        <p:xfrm>
          <a:off x="795646" y="1890714"/>
          <a:ext cx="10685153" cy="39218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01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48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"Образование города Лобня" на 2017-2021 годы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(от 5 до 18 лет), охваченных дополнительным общеразвивающими программами технической и естественнонаучной направленности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299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734291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164490"/>
              </p:ext>
            </p:extLst>
          </p:nvPr>
        </p:nvGraphicFramePr>
        <p:xfrm>
          <a:off x="508000" y="1752601"/>
          <a:ext cx="10972800" cy="37950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Лобня" на 2017-2019 годы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получивших меры социальной поддержки, муниципальную социальную помощь, в общем числе обратившихся граждан и имеющих право на их получение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Доступная среда - Доступность для инвалидов и других маломобильных групп населения муниципальных приоритетных объектов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Диспансеризация - Доля населения, прошедшего диспансеризацию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участковых врачей 1 врач-1 участок - Отсутствие (сокращение) дефицита врачей - привлечение/ стимулирование/жилье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977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93865"/>
            <a:ext cx="10972800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375214"/>
              </p:ext>
            </p:extLst>
          </p:nvPr>
        </p:nvGraphicFramePr>
        <p:xfrm>
          <a:off x="543625" y="1431703"/>
          <a:ext cx="10972800" cy="41283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6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64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6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"Транспортная система города Лобня" на 2017-2021 годы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сети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кв.метров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22,667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каждой дороги хозяин - Доля бесхозяйных дорог, принятых в муниципальную собственность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Увеличение площади поверхности автомобильных дорог и искусственных сооружений на них, приведение в нормативное состояние с использованием субсидий из Дорожного фонда Московской области и средств бюджетов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Тысяча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кв.метров</a:t>
                      </a:r>
                      <a:endParaRPr lang="ru-RU" sz="12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парковочных машиномест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ДТП - Снижение смертности от ДТП: на дорогах Федерального значения на дорогах регионального значения на дорогах муниципального значения на частных дорогах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 на 100 тыс. 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ГЛОНАСС - Степень внедрения и эффективность использования технологии на базе системы ГЛОНАСС с использованием РНИС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4133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6" y="560119"/>
            <a:ext cx="10972800" cy="6392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749471"/>
              </p:ext>
            </p:extLst>
          </p:nvPr>
        </p:nvGraphicFramePr>
        <p:xfrm>
          <a:off x="555501" y="1372589"/>
          <a:ext cx="10972800" cy="46420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7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объема муниципального долга города Лобня к годовому объему доходов бюджета города Лобня без учета безвозмездных поступлений и (или) поступлений налоговых доходов по дополнительным нормативам отчислений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Мобилизация доходов - Снижение задолженности в бюджет: налоговой, неналоговой (в части налоговой задолженности)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Новые налогоплательщики - Приглашаем к регистрации/перерегистрации новых юридических и физических лиц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7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Мобилизация доходов - Снижение задолженности в бюджет: налоговой, неналоговой (в части задолженности по арендной плате за земельные участки, находящиеся в муниципальной собственности и муниципальной имущество, а также за земельные участки, государственная собственность на которые не разграничена)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4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Мобилизация доходов - Снижение задолженности в бюджет: налоговой, неналоговой (в части задолженности по платежам за установку и эксплуатацию рекламных конструкций)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3274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5" y="571995"/>
            <a:ext cx="10972800" cy="746166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021763"/>
              </p:ext>
            </p:extLst>
          </p:nvPr>
        </p:nvGraphicFramePr>
        <p:xfrm>
          <a:off x="614877" y="1728849"/>
          <a:ext cx="10972800" cy="4572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архивный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земельного налога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земельных участков многодетным семьям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Проверка использования земель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Соблюдение регламентного срока оказания государственных и муниципальных услуг в области земельных отношений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379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5" y="536369"/>
            <a:ext cx="10972800" cy="66303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546920"/>
              </p:ext>
            </p:extLst>
          </p:nvPr>
        </p:nvGraphicFramePr>
        <p:xfrm>
          <a:off x="748144" y="1941485"/>
          <a:ext cx="10708905" cy="34986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50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9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земельных участков, подготовленных органом местного самоуправления для реализации на торгах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Повышение положительных результатов предоставления государственных и муниципальных услуг в области земельных отношений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задолженности прошлых лет по арендной плате за земельные участки, государственная собственность на которые не разграничена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Собираемость от арендной платы за муниципальное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Увеличивай налоги -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9716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651164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351523"/>
              </p:ext>
            </p:extLst>
          </p:nvPr>
        </p:nvGraphicFramePr>
        <p:xfrm>
          <a:off x="769257" y="1781300"/>
          <a:ext cx="10832933" cy="38807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1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2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время ожидания в очереди при обращении заявителя в МФЦ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Быстрые услуги - Доля заявителей МФЦ, ожидающих в очереди более 12,5 минут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7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ОМСУ муниципального образования Московской области, обеспеченных необходимым компьютерным оборудованием с предустановленным общесистемным программным обеспечением и организационной техникой в соответствии с требованиями нормативных правовых актов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607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71054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747582"/>
              </p:ext>
            </p:extLst>
          </p:nvPr>
        </p:nvGraphicFramePr>
        <p:xfrm>
          <a:off x="508000" y="1828800"/>
          <a:ext cx="10972800" cy="4663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3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ОМСУ муниципального образования Московской области, обеспеченных необходимыми услугами связи в том числе для оказания государственных и муниципальных услуг в электронной форме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Доля персональных компьютеров, используемых на рабочих местах работников ОМСУ муниципального образования Московской области, обеспеченных антивирусным программным обеспечением с регулярным обновлением соответствующих баз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8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0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5" y="634340"/>
            <a:ext cx="10972800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основных показателей социально – экономического развития городского округа Лобня за 2018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500159"/>
              </p:ext>
            </p:extLst>
          </p:nvPr>
        </p:nvGraphicFramePr>
        <p:xfrm>
          <a:off x="771895" y="1662545"/>
          <a:ext cx="10616540" cy="476200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1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6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893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План на отчетный год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Фактические значения за отчетный год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Процент выполнения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2019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0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Численность населения на конец года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89 127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89 339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100,2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90 088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716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рублей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42 306,8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41 500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98,1 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43 362,3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361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Инвестиции в основной капитал за счет всех источников финансирования: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млн. рублей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4 109,2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5 401,9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131,5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3 139,5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56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Прибыль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2 600 348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2 345 000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90,2 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2 710 591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361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Ввод в действие жилых домов, построенных за счет всех источников финансирования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тыс. кв. м общей площади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74,3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100,67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135,5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116,6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90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Количество созданных рабочих мест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525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622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118,5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530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70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Уровень зарегистрированной безработицы (среднегодовая)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0,72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0,48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66,7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0,69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0471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5442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5831"/>
              </p:ext>
            </p:extLst>
          </p:nvPr>
        </p:nvGraphicFramePr>
        <p:xfrm>
          <a:off x="750125" y="1707078"/>
          <a:ext cx="10668000" cy="47829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2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Увеличение доли граждан, использующих механизм получения государственных и муниципальных услуг в электронной форме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ОМСУ муниципального образования Московской области, а также находящихся в их ведении организаций, предприятий и учреждений, участвующих в планировании, подготовке, проведении и контроле исполнения конкурентных процедур с использованием ЕАСУЗ, включая подсистему портал исполнения контрактов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3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учреждений образования, обеспеченных доступом в информационно-телекоммуникационную сеть Интернет на скорости: для организаций дошкольного образования – не менее 2 Мбит/с; для общеобразовательных организаций, расположенных в городских населенных пунктах, – не менее 100 Мбит/с; для общеобразовательных организаций, расположенных в сельских населенных пунктах, – не менее 10 Мбит/с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7914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1262"/>
            <a:ext cx="10972800" cy="7600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493619"/>
              </p:ext>
            </p:extLst>
          </p:nvPr>
        </p:nvGraphicFramePr>
        <p:xfrm>
          <a:off x="762000" y="1600201"/>
          <a:ext cx="10668000" cy="49914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2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7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2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Удобные услуги -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Качественные услуги - Доля муниципальных (государственных) услуг, по которым нарушены регламентные сроки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Ответь вовремя - Доля жалоб, поступивших на портал «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Добродел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по которым нарушен срок подготовки ответа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Обратная связь - Доля зарегистрированных обращений граждан, требующих устранение проблемы, по которым в регламентные сроки предоставлены ответы, подтверждающие их решение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75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524494"/>
            <a:ext cx="10972800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602344"/>
              </p:ext>
            </p:extLst>
          </p:nvPr>
        </p:nvGraphicFramePr>
        <p:xfrm>
          <a:off x="662379" y="1797132"/>
          <a:ext cx="10972800" cy="43909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0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комфортной городской среды городского округа Лобня» на 2018-2022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разработанных архитектурно-планировочных концепций благоустройства общественных территорий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общественных территорий ( в разрезе видов территорий), в том числе: - зоны отдыха; пешеходные зоны; набережные; скверы; площади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обустроенными дворовыми территориями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Процент/единиц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42,8/65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42,8/65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площади дворовых территорий, приведенных в нормативное состояние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42547,8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42547,8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установленных детских игровых площадок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электросетевого хозяйства, систем наружного и архитектурно-художественного освещения на которых реализованы мероприятия по устройству и капитальному ремонту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уровня износа электросетевого хозяйства систем наружного освещения с применением СИП и высокоэффективных светильников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Светлый город - Приведение к нормативному освещению улиц, проездов, набережных в городских и сельских поселениях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759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823088"/>
              </p:ext>
            </p:extLst>
          </p:nvPr>
        </p:nvGraphicFramePr>
        <p:xfrm>
          <a:off x="555501" y="1820883"/>
          <a:ext cx="10972800" cy="22707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современной комфортной городской среды городского округа Лобня» на 2018-2022 годы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отремонтированных подъездов МКД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многоквартирных домов, прошедших комплексный капитальный ремонт и соответствующих нормальному классу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выше (A, B, C, D)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отремонтированных объектов жилищного фонда (домов)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7589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974" y="393865"/>
            <a:ext cx="10972800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112477"/>
              </p:ext>
            </p:extLst>
          </p:nvPr>
        </p:nvGraphicFramePr>
        <p:xfrm>
          <a:off x="603002" y="1258785"/>
          <a:ext cx="10972800" cy="52633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80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8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2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"Жилище"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 аварийному жилью - Исполнение программы "Переселение граждан из аварийного жилого фонда в МО на 2016-2019 года"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Площадь расселенных помещений,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переселенных из аварийного жилищного фонда,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подпрограммы «Социальная ипотека»,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1844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2339438" y="551290"/>
            <a:ext cx="7184571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КОНТАКТНЫЕ ДАННЫЕ</a:t>
            </a:r>
          </a:p>
          <a:p>
            <a:pPr algn="ctr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Финансовое управление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Администрации города Лобня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141730, Московская область,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г. Лобня, ул. Ленина, д. 7а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ТЕЛЕФОН: 8(495)577-00-07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лобня.рф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  <a:hlinkClick r:id="rId2"/>
              </a:rPr>
              <a:t>lobnfu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ГРАФИК ЛИЧНОГО ПРИЕМА ГРАЖДАН: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Начальник управления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вторник с 14.00 до 18.00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Заместитель начальника управления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среда с 14.00 до 18.00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Специалисты управления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понедельник-четверг с 9.00 до 13.00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пятница с 9.00 до 16.45</a:t>
            </a:r>
          </a:p>
        </p:txBody>
      </p:sp>
    </p:spTree>
    <p:extLst>
      <p:ext uri="{BB962C8B-B14F-4D97-AF65-F5344CB8AC3E}">
        <p14:creationId xmlns:p14="http://schemas.microsoft.com/office/powerpoint/2010/main" val="176532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7886"/>
              </p:ext>
            </p:extLst>
          </p:nvPr>
        </p:nvGraphicFramePr>
        <p:xfrm>
          <a:off x="973777" y="842962"/>
          <a:ext cx="10200903" cy="52490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5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636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Информация о выполнении основных характеристик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 городского округа Лобня за 2018 год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0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отчетный финансовый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выполнения плана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2 955 656,3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2 957 419,4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1 426 980,7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1 496 594,7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1 528 675,6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1 460 824,7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(роспись)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3 090 263,4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2 972 203,1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136 421,6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-14 783,7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311 030,3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200 210,8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15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11200" y="436418"/>
            <a:ext cx="10972800" cy="381000"/>
          </a:xfrm>
        </p:spPr>
        <p:txBody>
          <a:bodyPr>
            <a:normAutofit/>
          </a:bodyPr>
          <a:lstStyle/>
          <a:p>
            <a:pPr algn="ctr" eaLnBrk="1" fontAlgn="ctr" hangingPunct="1"/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Основные характеристики бюджета городского округа Лобня за 2018 год</a:t>
            </a:r>
            <a:endParaRPr lang="ru-RU" altLang="ru-RU" sz="1800" dirty="0"/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955331"/>
              </p:ext>
            </p:extLst>
          </p:nvPr>
        </p:nvGraphicFramePr>
        <p:xfrm>
          <a:off x="568917" y="1025525"/>
          <a:ext cx="11006667" cy="543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0261600" y="1025525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6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27456"/>
              </p:ext>
            </p:extLst>
          </p:nvPr>
        </p:nvGraphicFramePr>
        <p:xfrm>
          <a:off x="711200" y="842963"/>
          <a:ext cx="10668001" cy="547972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53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исполнения бюджета городского округа Лобня за 2016-2018 годы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2 344 253,2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2 814 158,3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2 957 419,4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1 252 311,3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1 363 539,3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1 496 594,7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1 091 941,9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1 450 619,0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1 460 824,7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2 437 428,8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2 818 177,8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2 972 203,1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-93 175,6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-4 019,5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-14 783,7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внутреннего финансирования дефицита бюджета, всего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93 175,6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4 019,5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14 783,7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6565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</TotalTime>
  <Words>9322</Words>
  <Application>Microsoft Office PowerPoint</Application>
  <PresentationFormat>Широкоэкранный</PresentationFormat>
  <Paragraphs>2328</Paragraphs>
  <Slides>65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Century Gothic</vt:lpstr>
      <vt:lpstr>Georgia</vt:lpstr>
      <vt:lpstr>Times New Roman</vt:lpstr>
      <vt:lpstr>Trebuchet MS</vt:lpstr>
      <vt:lpstr>Wingdings 2</vt:lpstr>
      <vt:lpstr>Wingdings 3</vt:lpstr>
      <vt:lpstr>HDOfficeLightV0</vt:lpstr>
      <vt:lpstr>Сектор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основных показателей социально – экономического развития городского округа Лобня за 2018 год</vt:lpstr>
      <vt:lpstr>Презентация PowerPoint</vt:lpstr>
      <vt:lpstr>Основные характеристики бюджета городского округа Лобня за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исполнения бюджета городского округа Лобня за 2016-2018 годы по доходам  тыс. рублей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 структура муниципального внутреннего долга  городского округа Лобня, а также расходы на его обслуживание за 2018 год</vt:lpstr>
      <vt:lpstr>Динамика и структура муниципального долга городского округа Лобня за 2016-2018 годы</vt:lpstr>
      <vt:lpstr>Оценка потерь бюджета городского округа Лобня от предоставленных  налоговых льгот в  2018 году</vt:lpstr>
      <vt:lpstr>Доходы на душу населения по муниципальным образованиям  Московской области в 2018 году</vt:lpstr>
      <vt:lpstr>Расходы бюджета </vt:lpstr>
      <vt:lpstr>Структура расходов бюджета городского округа Лобня по сферам деятельности в 2018 г. </vt:lpstr>
      <vt:lpstr>Доля расходов по сферам деятельности в общем объеме расходов бюджета городского округа Лобня в 2018 г. </vt:lpstr>
      <vt:lpstr>Основные характеристики исполнения бюджета           городского округа Лобня</vt:lpstr>
      <vt:lpstr>Основные характеристики исполнения бюджета         городского округа Лобня</vt:lpstr>
      <vt:lpstr> Исполнение бюджета по муниципальным программам  В составе расходов бюджета исполнялись 12 муниципальных программ, расходы на которые в общей сумме составили   2 865 232,8 тыс. рублей. </vt:lpstr>
      <vt:lpstr>Исполнение бюджета по муниципальным программам </vt:lpstr>
      <vt:lpstr>Общественно значимые проекты городского округа Лобня</vt:lpstr>
      <vt:lpstr>КОМПЛЕКСНОЕ БЛАГОУСТРОЙСТВО В 2018 году, согласно нормативным и законодательным документам Московской области, в городском округе Лобня были благоустроены 18 дворовых  территорий  </vt:lpstr>
      <vt:lpstr>В рамках Губернаторской программы «Наше Подмосковье»  установлены 4 межквартальные детские площадки </vt:lpstr>
      <vt:lpstr>Дороги и дорожное хозяйство</vt:lpstr>
      <vt:lpstr>Дороги и дорожное хозяйство  С привлечением софинансирования из бюджета Московской области в 2018 году произведен ремонт муниципальных дорог по адресам: ул. Западная, ул. Спортивная, ул. Пушкина, ул. Фрунзе,                          ул. Кольцевая, ул. Калинина.  Общая площадь ремонта составила 23 547 кв.м. </vt:lpstr>
      <vt:lpstr>Дороги и дорожное хозяйство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Информация о расходах бюджета в разрезе муниципальных программ с указанием достигнутых и плановых целевых показателей программ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 </dc:title>
  <dc:creator>Захарчук Валентина Аминовна</dc:creator>
  <cp:lastModifiedBy>Забавина Валерия Евгеньевна</cp:lastModifiedBy>
  <cp:revision>129</cp:revision>
  <dcterms:created xsi:type="dcterms:W3CDTF">2019-03-27T07:13:10Z</dcterms:created>
  <dcterms:modified xsi:type="dcterms:W3CDTF">2019-05-21T07:25:58Z</dcterms:modified>
</cp:coreProperties>
</file>